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76" r:id="rId1"/>
  </p:sldMasterIdLst>
  <p:notesMasterIdLst>
    <p:notesMasterId r:id="rId55"/>
  </p:notesMasterIdLst>
  <p:sldIdLst>
    <p:sldId id="256" r:id="rId2"/>
    <p:sldId id="257" r:id="rId3"/>
    <p:sldId id="276" r:id="rId4"/>
    <p:sldId id="258" r:id="rId5"/>
    <p:sldId id="260" r:id="rId6"/>
    <p:sldId id="261" r:id="rId7"/>
    <p:sldId id="262" r:id="rId8"/>
    <p:sldId id="263" r:id="rId9"/>
    <p:sldId id="266" r:id="rId10"/>
    <p:sldId id="264" r:id="rId11"/>
    <p:sldId id="267" r:id="rId12"/>
    <p:sldId id="373" r:id="rId13"/>
    <p:sldId id="268" r:id="rId14"/>
    <p:sldId id="270" r:id="rId15"/>
    <p:sldId id="265" r:id="rId16"/>
    <p:sldId id="369" r:id="rId17"/>
    <p:sldId id="363" r:id="rId18"/>
    <p:sldId id="364" r:id="rId19"/>
    <p:sldId id="311" r:id="rId20"/>
    <p:sldId id="366" r:id="rId21"/>
    <p:sldId id="312" r:id="rId22"/>
    <p:sldId id="301" r:id="rId23"/>
    <p:sldId id="302" r:id="rId24"/>
    <p:sldId id="303" r:id="rId25"/>
    <p:sldId id="304" r:id="rId26"/>
    <p:sldId id="305" r:id="rId27"/>
    <p:sldId id="274" r:id="rId28"/>
    <p:sldId id="275" r:id="rId29"/>
    <p:sldId id="277" r:id="rId30"/>
    <p:sldId id="367" r:id="rId31"/>
    <p:sldId id="278" r:id="rId32"/>
    <p:sldId id="279" r:id="rId33"/>
    <p:sldId id="360" r:id="rId34"/>
    <p:sldId id="314" r:id="rId35"/>
    <p:sldId id="370" r:id="rId36"/>
    <p:sldId id="280" r:id="rId37"/>
    <p:sldId id="281" r:id="rId38"/>
    <p:sldId id="282" r:id="rId39"/>
    <p:sldId id="283" r:id="rId40"/>
    <p:sldId id="374" r:id="rId41"/>
    <p:sldId id="284" r:id="rId42"/>
    <p:sldId id="368" r:id="rId43"/>
    <p:sldId id="285" r:id="rId44"/>
    <p:sldId id="371" r:id="rId45"/>
    <p:sldId id="361" r:id="rId46"/>
    <p:sldId id="286" r:id="rId47"/>
    <p:sldId id="288" r:id="rId48"/>
    <p:sldId id="289" r:id="rId49"/>
    <p:sldId id="291" r:id="rId50"/>
    <p:sldId id="290" r:id="rId51"/>
    <p:sldId id="292" r:id="rId52"/>
    <p:sldId id="376" r:id="rId53"/>
    <p:sldId id="299" r:id="rId54"/>
  </p:sldIdLst>
  <p:sldSz cx="9144000" cy="6858000" type="screen4x3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0" d="100"/>
          <a:sy n="130" d="100"/>
        </p:scale>
        <p:origin x="1378" y="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1092636857892761"/>
          <c:y val="9.09090909090909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9408811762607338E-3"/>
          <c:y val="0.10378264157658258"/>
          <c:w val="0.69095239915398921"/>
          <c:h val="0.86547155122558828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Revenues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7D0D-4400-B4FF-79C6D86F44DC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7D0D-4400-B4FF-79C6D86F44DC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7D0D-4400-B4FF-79C6D86F44DC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7D0D-4400-B4FF-79C6D86F44DC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7D0D-4400-B4FF-79C6D86F44DC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7D0D-4400-B4FF-79C6D86F44DC}"/>
              </c:ext>
            </c:extLst>
          </c:dPt>
          <c:dPt>
            <c:idx val="6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D-7D0D-4400-B4FF-79C6D86F44DC}"/>
              </c:ext>
            </c:extLst>
          </c:dPt>
          <c:dPt>
            <c:idx val="7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F-7D0D-4400-B4FF-79C6D86F44DC}"/>
              </c:ext>
            </c:extLst>
          </c:dPt>
          <c:dPt>
            <c:idx val="8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1-7D0D-4400-B4FF-79C6D86F44DC}"/>
              </c:ext>
            </c:extLst>
          </c:dPt>
          <c:dPt>
            <c:idx val="9"/>
            <c:bubble3D val="0"/>
            <c:spPr>
              <a:solidFill>
                <a:schemeClr val="accent1">
                  <a:lumMod val="8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3-7D0D-4400-B4FF-79C6D86F44DC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eparator>, </c:separator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Sheet1!$A$2:$A$11</c:f>
              <c:strCache>
                <c:ptCount val="10"/>
                <c:pt idx="0">
                  <c:v>Real Estate Taxes</c:v>
                </c:pt>
                <c:pt idx="1">
                  <c:v>Act 511 Taxes</c:v>
                </c:pt>
                <c:pt idx="2">
                  <c:v>Business/Non-Business Licenses</c:v>
                </c:pt>
                <c:pt idx="3">
                  <c:v>Fines</c:v>
                </c:pt>
                <c:pt idx="4">
                  <c:v>Shared Revenues</c:v>
                </c:pt>
                <c:pt idx="5">
                  <c:v>Charges for Services</c:v>
                </c:pt>
                <c:pt idx="6">
                  <c:v>Public Safety &amp; Highway</c:v>
                </c:pt>
                <c:pt idx="7">
                  <c:v>Recreation &amp; Culture</c:v>
                </c:pt>
                <c:pt idx="8">
                  <c:v>Misc. Receipts</c:v>
                </c:pt>
                <c:pt idx="9">
                  <c:v>Intergov.Transfers</c:v>
                </c:pt>
              </c:strCache>
            </c:strRef>
          </c:cat>
          <c:val>
            <c:numRef>
              <c:f>Sheet1!$B$2:$B$11</c:f>
              <c:numCache>
                <c:formatCode>"$"#,##0_);[Red]\("$"#,##0\)</c:formatCode>
                <c:ptCount val="10"/>
                <c:pt idx="0">
                  <c:v>4178427</c:v>
                </c:pt>
                <c:pt idx="1">
                  <c:v>3901000</c:v>
                </c:pt>
                <c:pt idx="2">
                  <c:v>905250</c:v>
                </c:pt>
                <c:pt idx="3">
                  <c:v>42100</c:v>
                </c:pt>
                <c:pt idx="4">
                  <c:v>118000</c:v>
                </c:pt>
                <c:pt idx="5">
                  <c:v>5000</c:v>
                </c:pt>
                <c:pt idx="6">
                  <c:v>347496</c:v>
                </c:pt>
                <c:pt idx="7">
                  <c:v>155600</c:v>
                </c:pt>
                <c:pt idx="8">
                  <c:v>396073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71-4964-AD32-3EAB215EEB99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t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9757575757575757E-2"/>
          <c:y val="0.13927606385267416"/>
          <c:w val="0.89324242424242428"/>
          <c:h val="0.7959513360010326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Expenditure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85000"/>
                    <a:satMod val="130000"/>
                  </a:schemeClr>
                </a:gs>
                <a:gs pos="34000">
                  <a:schemeClr val="accent2">
                    <a:shade val="87000"/>
                    <a:satMod val="125000"/>
                  </a:schemeClr>
                </a:gs>
                <a:gs pos="70000">
                  <a:schemeClr val="accent2">
                    <a:tint val="100000"/>
                    <a:shade val="90000"/>
                    <a:satMod val="130000"/>
                  </a:schemeClr>
                </a:gs>
                <a:gs pos="100000">
                  <a:schemeClr val="accent2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/>
            <a:scene3d>
              <a:camera prst="orthographicFront"/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dLbls>
            <c:dLbl>
              <c:idx val="0"/>
              <c:layout>
                <c:manualLayout>
                  <c:x val="0.16818181818181818"/>
                  <c:y val="-2.7322404371585701E-3"/>
                </c:manualLayout>
              </c:layout>
              <c:numFmt formatCode="&quot;$&quot;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lt1">
                          <a:lumMod val="8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E77-4DFE-BE4E-48E95808B171}"/>
                </c:ext>
              </c:extLst>
            </c:dLbl>
            <c:dLbl>
              <c:idx val="1"/>
              <c:layout>
                <c:manualLayout>
                  <c:x val="0.45606060606060606"/>
                  <c:y val="-7.1038251366120214E-2"/>
                </c:manualLayout>
              </c:layout>
              <c:numFmt formatCode="&quot;$&quot;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lt1">
                          <a:lumMod val="8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E77-4DFE-BE4E-48E95808B171}"/>
                </c:ext>
              </c:extLst>
            </c:dLbl>
            <c:dLbl>
              <c:idx val="2"/>
              <c:layout>
                <c:manualLayout>
                  <c:x val="9.0909090909090912E-2"/>
                  <c:y val="5.4644808743169399E-3"/>
                </c:manualLayout>
              </c:layout>
              <c:numFmt formatCode="&quot;$&quot;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lt1">
                          <a:lumMod val="8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E77-4DFE-BE4E-48E95808B171}"/>
                </c:ext>
              </c:extLst>
            </c:dLbl>
            <c:dLbl>
              <c:idx val="3"/>
              <c:layout>
                <c:manualLayout>
                  <c:x val="0.1"/>
                  <c:y val="-1.0018099206310814E-16"/>
                </c:manualLayout>
              </c:layout>
              <c:numFmt formatCode="&quot;$&quot;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lt1">
                          <a:lumMod val="8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E77-4DFE-BE4E-48E95808B171}"/>
                </c:ext>
              </c:extLst>
            </c:dLbl>
            <c:dLbl>
              <c:idx val="4"/>
              <c:layout>
                <c:manualLayout>
                  <c:x val="0.13636363636363633"/>
                  <c:y val="0"/>
                </c:manualLayout>
              </c:layout>
              <c:numFmt formatCode="&quot;$&quot;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lt1">
                          <a:lumMod val="8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E77-4DFE-BE4E-48E95808B171}"/>
                </c:ext>
              </c:extLst>
            </c:dLbl>
            <c:dLbl>
              <c:idx val="5"/>
              <c:layout>
                <c:manualLayout>
                  <c:x val="0.15909090909090909"/>
                  <c:y val="-2.7322404371584699E-3"/>
                </c:manualLayout>
              </c:layout>
              <c:numFmt formatCode="&quot;$&quot;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lt1">
                          <a:lumMod val="8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E77-4DFE-BE4E-48E95808B171}"/>
                </c:ext>
              </c:extLst>
            </c:dLbl>
            <c:dLbl>
              <c:idx val="6"/>
              <c:layout>
                <c:manualLayout>
                  <c:x val="0.47424242424242435"/>
                  <c:y val="0"/>
                </c:manualLayout>
              </c:layout>
              <c:numFmt formatCode="&quot;$&quot;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lt1">
                          <a:lumMod val="8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E77-4DFE-BE4E-48E95808B171}"/>
                </c:ext>
              </c:extLst>
            </c:dLbl>
            <c:dLbl>
              <c:idx val="7"/>
              <c:layout>
                <c:manualLayout>
                  <c:x val="0.1"/>
                  <c:y val="0"/>
                </c:manualLayout>
              </c:layout>
              <c:numFmt formatCode="&quot;$&quot;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lt1">
                          <a:lumMod val="8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E77-4DFE-BE4E-48E95808B1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Administration</c:v>
                </c:pt>
                <c:pt idx="1">
                  <c:v>Police</c:v>
                </c:pt>
                <c:pt idx="2">
                  <c:v>Building &amp; Zoning</c:v>
                </c:pt>
                <c:pt idx="3">
                  <c:v>Health &amp; Welfare</c:v>
                </c:pt>
                <c:pt idx="4">
                  <c:v>Public Works</c:v>
                </c:pt>
                <c:pt idx="5">
                  <c:v>Recreation</c:v>
                </c:pt>
                <c:pt idx="6">
                  <c:v>Benefits &amp; Insurance</c:v>
                </c:pt>
                <c:pt idx="7">
                  <c:v>Intergov. Transfer</c:v>
                </c:pt>
              </c:strCache>
            </c:strRef>
          </c:cat>
          <c:val>
            <c:numRef>
              <c:f>Sheet1!$B$2:$B$9</c:f>
              <c:numCache>
                <c:formatCode>"$"#,##0_);[Red]\("$"#,##0\)</c:formatCode>
                <c:ptCount val="8"/>
                <c:pt idx="0">
                  <c:v>763889</c:v>
                </c:pt>
                <c:pt idx="1">
                  <c:v>4122230</c:v>
                </c:pt>
                <c:pt idx="2">
                  <c:v>143261</c:v>
                </c:pt>
                <c:pt idx="3">
                  <c:v>7700</c:v>
                </c:pt>
                <c:pt idx="4">
                  <c:v>456957</c:v>
                </c:pt>
                <c:pt idx="5">
                  <c:v>542379</c:v>
                </c:pt>
                <c:pt idx="6">
                  <c:v>3751360</c:v>
                </c:pt>
                <c:pt idx="7">
                  <c:v>195000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77-4DFE-BE4E-48E95808B171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1"/>
          <c:showBubbleSize val="0"/>
        </c:dLbls>
        <c:gapWidth val="150"/>
        <c:overlap val="100"/>
        <c:axId val="933986144"/>
        <c:axId val="933986472"/>
      </c:barChart>
      <c:catAx>
        <c:axId val="9339861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33986472"/>
        <c:crosses val="autoZero"/>
        <c:auto val="1"/>
        <c:lblAlgn val="ctr"/>
        <c:lblOffset val="100"/>
        <c:noMultiLvlLbl val="0"/>
      </c:catAx>
      <c:valAx>
        <c:axId val="933986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&quot;$&quot;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3986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071163326806371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Tax Millage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shade val="85000"/>
                      <a:satMod val="130000"/>
                    </a:schemeClr>
                  </a:gs>
                  <a:gs pos="34000">
                    <a:schemeClr val="accent2">
                      <a:shade val="87000"/>
                      <a:satMod val="125000"/>
                    </a:schemeClr>
                  </a:gs>
                  <a:gs pos="70000">
                    <a:schemeClr val="accent2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2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>
              <c:ext xmlns:c16="http://schemas.microsoft.com/office/drawing/2014/chart" uri="{C3380CC4-5D6E-409C-BE32-E72D297353CC}">
                <c16:uniqueId val="{00000001-60E0-4FB6-81C9-6360917C1862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shade val="85000"/>
                      <a:satMod val="130000"/>
                    </a:schemeClr>
                  </a:gs>
                  <a:gs pos="34000">
                    <a:schemeClr val="accent4">
                      <a:shade val="87000"/>
                      <a:satMod val="125000"/>
                    </a:schemeClr>
                  </a:gs>
                  <a:gs pos="70000">
                    <a:schemeClr val="accent4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4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>
              <c:ext xmlns:c16="http://schemas.microsoft.com/office/drawing/2014/chart" uri="{C3380CC4-5D6E-409C-BE32-E72D297353CC}">
                <c16:uniqueId val="{00000003-60E0-4FB6-81C9-6360917C1862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6">
                      <a:shade val="85000"/>
                      <a:satMod val="130000"/>
                    </a:schemeClr>
                  </a:gs>
                  <a:gs pos="34000">
                    <a:schemeClr val="accent6">
                      <a:shade val="87000"/>
                      <a:satMod val="125000"/>
                    </a:schemeClr>
                  </a:gs>
                  <a:gs pos="70000">
                    <a:schemeClr val="accent6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6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>
              <c:ext xmlns:c16="http://schemas.microsoft.com/office/drawing/2014/chart" uri="{C3380CC4-5D6E-409C-BE32-E72D297353CC}">
                <c16:uniqueId val="{00000005-60E0-4FB6-81C9-6360917C1862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7ABE20A1-EEB1-4E16-BD89-AA72EC24805D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
</a:t>
                    </a:r>
                    <a:fld id="{5BFFC720-5085-4753-8B25-40616C8B185E}" type="CATEGORYNAME">
                      <a:rPr lang="en-US" baseline="0"/>
                      <a:pPr/>
                      <a:t>[CATEGORY NAME]</a:t>
                    </a:fld>
                    <a:r>
                      <a:rPr lang="en-US" baseline="0"/>
                      <a:t>
</a:t>
                    </a:r>
                    <a:fld id="{66A3E4B3-2846-4498-865B-7EEF3D38711F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60E0-4FB6-81C9-6360917C186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C8E4641D-F413-4DA7-AA55-F99AC12C0DFD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
</a:t>
                    </a:r>
                    <a:fld id="{061E5EF3-F75C-4AF2-B480-53ACEB99ACD0}" type="CATEGORYNAME">
                      <a:rPr lang="en-US" baseline="0"/>
                      <a:pPr/>
                      <a:t>[CATEGORY NAME]</a:t>
                    </a:fld>
                    <a:r>
                      <a:rPr lang="en-US" baseline="0"/>
                      <a:t>
</a:t>
                    </a:r>
                    <a:fld id="{F9C862D6-51C9-44E7-8FAB-38047BE71E0D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60E0-4FB6-81C9-6360917C186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EDF91797-5714-4926-BDA0-D250CF991039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
</a:t>
                    </a:r>
                    <a:fld id="{0690A4A6-CC9D-4F65-9057-530A4558CCF2}" type="CATEGORYNAME">
                      <a:rPr lang="en-US" baseline="0"/>
                      <a:pPr/>
                      <a:t>[CATEGORY NAME]</a:t>
                    </a:fld>
                    <a:r>
                      <a:rPr lang="en-US" baseline="0"/>
                      <a:t>
</a:t>
                    </a:r>
                    <a:fld id="{8CE7200C-E53D-4F67-B447-EB5E4663AE33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60E0-4FB6-81C9-6360917C18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West Norriton</c:v>
                </c:pt>
                <c:pt idx="1">
                  <c:v>Montgomery County</c:v>
                </c:pt>
                <c:pt idx="2">
                  <c:v>Norristown Area SD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4.4749999999999996</c:v>
                </c:pt>
                <c:pt idx="1">
                  <c:v>3.8490000000000002</c:v>
                </c:pt>
                <c:pt idx="2">
                  <c:v>37.951999999999998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Sheet1!$B$2:$B$4</c15:f>
                <c15:dlblRangeCache>
                  <c:ptCount val="3"/>
                  <c:pt idx="0">
                    <c:v>4.475</c:v>
                  </c:pt>
                  <c:pt idx="1">
                    <c:v>3.849</c:v>
                  </c:pt>
                  <c:pt idx="2">
                    <c:v>37.952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0-6DA3-4E5B-B0FC-92B0A30ABDCE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6100508530183726"/>
          <c:y val="0.4687500000000000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8534842519685039"/>
          <c:y val="2.6719980314960589E-3"/>
          <c:w val="0.81233464566929114"/>
          <c:h val="0.9254530019685038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Revenues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85000"/>
                      <a:satMod val="130000"/>
                    </a:schemeClr>
                  </a:gs>
                  <a:gs pos="34000">
                    <a:schemeClr val="accent1">
                      <a:shade val="87000"/>
                      <a:satMod val="125000"/>
                    </a:schemeClr>
                  </a:gs>
                  <a:gs pos="70000">
                    <a:schemeClr val="accent1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1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>
              <c:ext xmlns:c16="http://schemas.microsoft.com/office/drawing/2014/chart" uri="{C3380CC4-5D6E-409C-BE32-E72D297353CC}">
                <c16:uniqueId val="{00000006-346D-4266-A490-9E801D78EC94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85000"/>
                      <a:satMod val="130000"/>
                    </a:schemeClr>
                  </a:gs>
                  <a:gs pos="34000">
                    <a:schemeClr val="accent2">
                      <a:shade val="87000"/>
                      <a:satMod val="125000"/>
                    </a:schemeClr>
                  </a:gs>
                  <a:gs pos="70000">
                    <a:schemeClr val="accent2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2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>
              <c:ext xmlns:c16="http://schemas.microsoft.com/office/drawing/2014/chart" uri="{C3380CC4-5D6E-409C-BE32-E72D297353CC}">
                <c16:uniqueId val="{00000001-346D-4266-A490-9E801D78EC94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85000"/>
                      <a:satMod val="130000"/>
                    </a:schemeClr>
                  </a:gs>
                  <a:gs pos="34000">
                    <a:schemeClr val="accent3">
                      <a:shade val="87000"/>
                      <a:satMod val="125000"/>
                    </a:schemeClr>
                  </a:gs>
                  <a:gs pos="70000">
                    <a:schemeClr val="accent3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3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>
              <c:ext xmlns:c16="http://schemas.microsoft.com/office/drawing/2014/chart" uri="{C3380CC4-5D6E-409C-BE32-E72D297353CC}">
                <c16:uniqueId val="{00000005-346D-4266-A490-9E801D78EC94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85000"/>
                      <a:satMod val="130000"/>
                    </a:schemeClr>
                  </a:gs>
                  <a:gs pos="34000">
                    <a:schemeClr val="accent4">
                      <a:shade val="87000"/>
                      <a:satMod val="125000"/>
                    </a:schemeClr>
                  </a:gs>
                  <a:gs pos="70000">
                    <a:schemeClr val="accent4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4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>
              <c:ext xmlns:c16="http://schemas.microsoft.com/office/drawing/2014/chart" uri="{C3380CC4-5D6E-409C-BE32-E72D297353CC}">
                <c16:uniqueId val="{00000004-346D-4266-A490-9E801D78EC94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85000"/>
                      <a:satMod val="130000"/>
                    </a:schemeClr>
                  </a:gs>
                  <a:gs pos="34000">
                    <a:schemeClr val="accent5">
                      <a:shade val="87000"/>
                      <a:satMod val="125000"/>
                    </a:schemeClr>
                  </a:gs>
                  <a:gs pos="70000">
                    <a:schemeClr val="accent5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5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>
              <c:ext xmlns:c16="http://schemas.microsoft.com/office/drawing/2014/chart" uri="{C3380CC4-5D6E-409C-BE32-E72D297353CC}">
                <c16:uniqueId val="{00000003-346D-4266-A490-9E801D78EC94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hade val="85000"/>
                      <a:satMod val="130000"/>
                    </a:schemeClr>
                  </a:gs>
                  <a:gs pos="34000">
                    <a:schemeClr val="accent6">
                      <a:shade val="87000"/>
                      <a:satMod val="125000"/>
                    </a:schemeClr>
                  </a:gs>
                  <a:gs pos="70000">
                    <a:schemeClr val="accent6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6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>
              <c:ext xmlns:c16="http://schemas.microsoft.com/office/drawing/2014/chart" uri="{C3380CC4-5D6E-409C-BE32-E72D297353CC}">
                <c16:uniqueId val="{00000002-346D-4266-A490-9E801D78EC94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hade val="85000"/>
                      <a:satMod val="130000"/>
                    </a:schemeClr>
                  </a:gs>
                  <a:gs pos="34000">
                    <a:schemeClr val="accent1">
                      <a:lumMod val="60000"/>
                      <a:shade val="87000"/>
                      <a:satMod val="125000"/>
                    </a:schemeClr>
                  </a:gs>
                  <a:gs pos="70000">
                    <a:schemeClr val="accent1">
                      <a:lumMod val="60000"/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1">
                      <a:lumMod val="60000"/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>
              <c:ext xmlns:c16="http://schemas.microsoft.com/office/drawing/2014/chart" uri="{C3380CC4-5D6E-409C-BE32-E72D297353CC}">
                <c16:uniqueId val="{00000007-346D-4266-A490-9E801D78EC94}"/>
              </c:ext>
            </c:extLst>
          </c:dPt>
          <c:dLbls>
            <c:dLbl>
              <c:idx val="0"/>
              <c:layout>
                <c:manualLayout>
                  <c:x val="3.7499999999999922E-2"/>
                  <c:y val="0.17187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46D-4266-A490-9E801D78EC94}"/>
                </c:ext>
              </c:extLst>
            </c:dLbl>
            <c:dLbl>
              <c:idx val="2"/>
              <c:layout>
                <c:manualLayout>
                  <c:x val="-6.8750000000000033E-2"/>
                  <c:y val="0.10937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46D-4266-A490-9E801D78EC94}"/>
                </c:ext>
              </c:extLst>
            </c:dLbl>
            <c:dLbl>
              <c:idx val="3"/>
              <c:layout>
                <c:manualLayout>
                  <c:x val="-0.17708333333333337"/>
                  <c:y val="-3.1250000000000002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46D-4266-A490-9E801D78EC94}"/>
                </c:ext>
              </c:extLst>
            </c:dLbl>
            <c:dLbl>
              <c:idx val="4"/>
              <c:layout>
                <c:manualLayout>
                  <c:x val="-0.11874999999999999"/>
                  <c:y val="-0.1343749999999999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46D-4266-A490-9E801D78EC94}"/>
                </c:ext>
              </c:extLst>
            </c:dLbl>
            <c:dLbl>
              <c:idx val="5"/>
              <c:layout>
                <c:manualLayout>
                  <c:x val="7.7083333333333254E-2"/>
                  <c:y val="0.1625000000000000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46D-4266-A490-9E801D78EC94}"/>
                </c:ext>
              </c:extLst>
            </c:dLbl>
            <c:dLbl>
              <c:idx val="6"/>
              <c:layout>
                <c:manualLayout>
                  <c:x val="-4.1666666666666666E-3"/>
                  <c:y val="-7.8125E-2"/>
                </c:manualLayout>
              </c:layout>
              <c:tx>
                <c:rich>
                  <a:bodyPr/>
                  <a:lstStyle/>
                  <a:p>
                    <a:fld id="{B6C2574A-3AFA-44A2-B877-71D96F9A2C83}" type="CATEGORYNAME">
                      <a:rPr lang="en-US" b="1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fld id="{923D14C1-B273-4F47-80BA-F04ACA9BC8A9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346D-4266-A490-9E801D78EC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Interest</c:v>
                </c:pt>
                <c:pt idx="1">
                  <c:v>Sewer Fees</c:v>
                </c:pt>
                <c:pt idx="2">
                  <c:v>Penalties</c:v>
                </c:pt>
                <c:pt idx="3">
                  <c:v>Sewer Certs</c:v>
                </c:pt>
                <c:pt idx="4">
                  <c:v>Application Fees</c:v>
                </c:pt>
                <c:pt idx="5">
                  <c:v>Reimbursements</c:v>
                </c:pt>
                <c:pt idx="6">
                  <c:v>Revenue from Bonds</c:v>
                </c:pt>
              </c:strCache>
            </c:strRef>
          </c:cat>
          <c:val>
            <c:numRef>
              <c:f>Sheet1!$B$2:$B$8</c:f>
              <c:numCache>
                <c:formatCode>#,##0</c:formatCode>
                <c:ptCount val="7"/>
                <c:pt idx="0">
                  <c:v>7500</c:v>
                </c:pt>
                <c:pt idx="1">
                  <c:v>3480000</c:v>
                </c:pt>
                <c:pt idx="2">
                  <c:v>72000</c:v>
                </c:pt>
                <c:pt idx="3">
                  <c:v>8000</c:v>
                </c:pt>
                <c:pt idx="4" formatCode="General">
                  <c:v>500</c:v>
                </c:pt>
                <c:pt idx="5">
                  <c:v>2500</c:v>
                </c:pt>
                <c:pt idx="6">
                  <c:v>450000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6D-4266-A490-9E801D78EC94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0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AB6DFA-BC5F-4B0C-BE40-F1799EABFEE9}" type="doc">
      <dgm:prSet loTypeId="urn:microsoft.com/office/officeart/2005/8/layout/arrow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EBA341F-C1BB-457C-81B5-6EF9AF3B5443}">
      <dgm:prSet phldrT="[Text]"/>
      <dgm:spPr/>
      <dgm:t>
        <a:bodyPr/>
        <a:lstStyle/>
        <a:p>
          <a:r>
            <a:rPr lang="en-US" b="1" dirty="0"/>
            <a:t>Revenues</a:t>
          </a:r>
        </a:p>
      </dgm:t>
    </dgm:pt>
    <dgm:pt modelId="{44CD38A7-96CA-437A-8CE2-995D3E2CDF4E}" type="parTrans" cxnId="{778F2B5A-2E17-4EB1-A6E2-1360DA085F57}">
      <dgm:prSet/>
      <dgm:spPr/>
      <dgm:t>
        <a:bodyPr/>
        <a:lstStyle/>
        <a:p>
          <a:endParaRPr lang="en-US"/>
        </a:p>
      </dgm:t>
    </dgm:pt>
    <dgm:pt modelId="{056FF27C-A6D4-45E2-B12D-092CA6556FB5}" type="sibTrans" cxnId="{778F2B5A-2E17-4EB1-A6E2-1360DA085F57}">
      <dgm:prSet/>
      <dgm:spPr/>
      <dgm:t>
        <a:bodyPr/>
        <a:lstStyle/>
        <a:p>
          <a:endParaRPr lang="en-US"/>
        </a:p>
      </dgm:t>
    </dgm:pt>
    <dgm:pt modelId="{B00D48A6-2DE1-4FE0-8153-E4CBD4FEF3B1}">
      <dgm:prSet phldrT="[Text]"/>
      <dgm:spPr/>
      <dgm:t>
        <a:bodyPr/>
        <a:lstStyle/>
        <a:p>
          <a:r>
            <a:rPr lang="en-US" b="1" dirty="0"/>
            <a:t>Expenditures</a:t>
          </a:r>
        </a:p>
      </dgm:t>
    </dgm:pt>
    <dgm:pt modelId="{1FF1E7EC-F3C6-456C-9CD5-4F2CC77F1330}" type="parTrans" cxnId="{97DABA76-65E4-4A2F-9178-55D32DD7999F}">
      <dgm:prSet/>
      <dgm:spPr/>
      <dgm:t>
        <a:bodyPr/>
        <a:lstStyle/>
        <a:p>
          <a:endParaRPr lang="en-US"/>
        </a:p>
      </dgm:t>
    </dgm:pt>
    <dgm:pt modelId="{304F1AB6-0D95-4C22-8303-12BA7306408C}" type="sibTrans" cxnId="{97DABA76-65E4-4A2F-9178-55D32DD7999F}">
      <dgm:prSet/>
      <dgm:spPr/>
      <dgm:t>
        <a:bodyPr/>
        <a:lstStyle/>
        <a:p>
          <a:endParaRPr lang="en-US"/>
        </a:p>
      </dgm:t>
    </dgm:pt>
    <dgm:pt modelId="{91109405-4D13-4115-AA98-C7C2229F22AB}" type="pres">
      <dgm:prSet presAssocID="{55AB6DFA-BC5F-4B0C-BE40-F1799EABFEE9}" presName="compositeShape" presStyleCnt="0">
        <dgm:presLayoutVars>
          <dgm:chMax val="2"/>
          <dgm:dir/>
          <dgm:resizeHandles val="exact"/>
        </dgm:presLayoutVars>
      </dgm:prSet>
      <dgm:spPr/>
    </dgm:pt>
    <dgm:pt modelId="{274469DC-9CBD-42A4-9863-4C5EB2FA1E06}" type="pres">
      <dgm:prSet presAssocID="{55AB6DFA-BC5F-4B0C-BE40-F1799EABFEE9}" presName="divider" presStyleLbl="fgShp" presStyleIdx="0" presStyleCnt="1"/>
      <dgm:spPr/>
    </dgm:pt>
    <dgm:pt modelId="{049862B0-2E6B-48C5-B709-9ED84A60664F}" type="pres">
      <dgm:prSet presAssocID="{3EBA341F-C1BB-457C-81B5-6EF9AF3B5443}" presName="downArrow" presStyleLbl="node1" presStyleIdx="0" presStyleCnt="2"/>
      <dgm:spPr/>
    </dgm:pt>
    <dgm:pt modelId="{5DC8D7AA-FF70-47D3-9200-45A65166983F}" type="pres">
      <dgm:prSet presAssocID="{3EBA341F-C1BB-457C-81B5-6EF9AF3B5443}" presName="downArrowText" presStyleLbl="revTx" presStyleIdx="0" presStyleCnt="2">
        <dgm:presLayoutVars>
          <dgm:bulletEnabled val="1"/>
        </dgm:presLayoutVars>
      </dgm:prSet>
      <dgm:spPr/>
    </dgm:pt>
    <dgm:pt modelId="{4CDBB38E-934B-45CB-AC53-DDC4B09B982B}" type="pres">
      <dgm:prSet presAssocID="{B00D48A6-2DE1-4FE0-8153-E4CBD4FEF3B1}" presName="upArrow" presStyleLbl="node1" presStyleIdx="1" presStyleCnt="2"/>
      <dgm:spPr/>
    </dgm:pt>
    <dgm:pt modelId="{D2FB8334-8023-40AD-9E55-52B359DCA1EF}" type="pres">
      <dgm:prSet presAssocID="{B00D48A6-2DE1-4FE0-8153-E4CBD4FEF3B1}" presName="upArrowText" presStyleLbl="revTx" presStyleIdx="1" presStyleCnt="2">
        <dgm:presLayoutVars>
          <dgm:bulletEnabled val="1"/>
        </dgm:presLayoutVars>
      </dgm:prSet>
      <dgm:spPr/>
    </dgm:pt>
  </dgm:ptLst>
  <dgm:cxnLst>
    <dgm:cxn modelId="{F0DCF222-F6CA-4B9D-A397-B157DFC44F44}" type="presOf" srcId="{55AB6DFA-BC5F-4B0C-BE40-F1799EABFEE9}" destId="{91109405-4D13-4115-AA98-C7C2229F22AB}" srcOrd="0" destOrd="0" presId="urn:microsoft.com/office/officeart/2005/8/layout/arrow3"/>
    <dgm:cxn modelId="{4B44CA43-F7E5-4DF5-B0BB-10FCA7321633}" type="presOf" srcId="{B00D48A6-2DE1-4FE0-8153-E4CBD4FEF3B1}" destId="{D2FB8334-8023-40AD-9E55-52B359DCA1EF}" srcOrd="0" destOrd="0" presId="urn:microsoft.com/office/officeart/2005/8/layout/arrow3"/>
    <dgm:cxn modelId="{97DABA76-65E4-4A2F-9178-55D32DD7999F}" srcId="{55AB6DFA-BC5F-4B0C-BE40-F1799EABFEE9}" destId="{B00D48A6-2DE1-4FE0-8153-E4CBD4FEF3B1}" srcOrd="1" destOrd="0" parTransId="{1FF1E7EC-F3C6-456C-9CD5-4F2CC77F1330}" sibTransId="{304F1AB6-0D95-4C22-8303-12BA7306408C}"/>
    <dgm:cxn modelId="{778F2B5A-2E17-4EB1-A6E2-1360DA085F57}" srcId="{55AB6DFA-BC5F-4B0C-BE40-F1799EABFEE9}" destId="{3EBA341F-C1BB-457C-81B5-6EF9AF3B5443}" srcOrd="0" destOrd="0" parTransId="{44CD38A7-96CA-437A-8CE2-995D3E2CDF4E}" sibTransId="{056FF27C-A6D4-45E2-B12D-092CA6556FB5}"/>
    <dgm:cxn modelId="{29C8B9D3-F0A8-48A1-AC11-3A155F402779}" type="presOf" srcId="{3EBA341F-C1BB-457C-81B5-6EF9AF3B5443}" destId="{5DC8D7AA-FF70-47D3-9200-45A65166983F}" srcOrd="0" destOrd="0" presId="urn:microsoft.com/office/officeart/2005/8/layout/arrow3"/>
    <dgm:cxn modelId="{D916A4AF-24A0-4051-AFD8-15D2832F93B0}" type="presParOf" srcId="{91109405-4D13-4115-AA98-C7C2229F22AB}" destId="{274469DC-9CBD-42A4-9863-4C5EB2FA1E06}" srcOrd="0" destOrd="0" presId="urn:microsoft.com/office/officeart/2005/8/layout/arrow3"/>
    <dgm:cxn modelId="{24818753-FB1B-46BA-B433-27428C0E1D26}" type="presParOf" srcId="{91109405-4D13-4115-AA98-C7C2229F22AB}" destId="{049862B0-2E6B-48C5-B709-9ED84A60664F}" srcOrd="1" destOrd="0" presId="urn:microsoft.com/office/officeart/2005/8/layout/arrow3"/>
    <dgm:cxn modelId="{B8B9D2DA-3F66-441C-AD91-DEE474E545BE}" type="presParOf" srcId="{91109405-4D13-4115-AA98-C7C2229F22AB}" destId="{5DC8D7AA-FF70-47D3-9200-45A65166983F}" srcOrd="2" destOrd="0" presId="urn:microsoft.com/office/officeart/2005/8/layout/arrow3"/>
    <dgm:cxn modelId="{0A119D62-04BD-478C-8318-D70BB69B92E3}" type="presParOf" srcId="{91109405-4D13-4115-AA98-C7C2229F22AB}" destId="{4CDBB38E-934B-45CB-AC53-DDC4B09B982B}" srcOrd="3" destOrd="0" presId="urn:microsoft.com/office/officeart/2005/8/layout/arrow3"/>
    <dgm:cxn modelId="{DAC96BBA-08EC-44AE-9D4C-12F22146F27F}" type="presParOf" srcId="{91109405-4D13-4115-AA98-C7C2229F22AB}" destId="{D2FB8334-8023-40AD-9E55-52B359DCA1EF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4469DC-9CBD-42A4-9863-4C5EB2FA1E06}">
      <dsp:nvSpPr>
        <dsp:cNvPr id="0" name=""/>
        <dsp:cNvSpPr/>
      </dsp:nvSpPr>
      <dsp:spPr>
        <a:xfrm rot="21300000">
          <a:off x="18706" y="1685100"/>
          <a:ext cx="6058586" cy="693799"/>
        </a:xfrm>
        <a:prstGeom prst="mathMinus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9862B0-2E6B-48C5-B709-9ED84A60664F}">
      <dsp:nvSpPr>
        <dsp:cNvPr id="0" name=""/>
        <dsp:cNvSpPr/>
      </dsp:nvSpPr>
      <dsp:spPr>
        <a:xfrm>
          <a:off x="731520" y="203200"/>
          <a:ext cx="1828800" cy="1625600"/>
        </a:xfrm>
        <a:prstGeom prst="downArrow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C8D7AA-FF70-47D3-9200-45A65166983F}">
      <dsp:nvSpPr>
        <dsp:cNvPr id="0" name=""/>
        <dsp:cNvSpPr/>
      </dsp:nvSpPr>
      <dsp:spPr>
        <a:xfrm>
          <a:off x="3230880" y="0"/>
          <a:ext cx="1950720" cy="1706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Revenues</a:t>
          </a:r>
        </a:p>
      </dsp:txBody>
      <dsp:txXfrm>
        <a:off x="3230880" y="0"/>
        <a:ext cx="1950720" cy="1706880"/>
      </dsp:txXfrm>
    </dsp:sp>
    <dsp:sp modelId="{4CDBB38E-934B-45CB-AC53-DDC4B09B982B}">
      <dsp:nvSpPr>
        <dsp:cNvPr id="0" name=""/>
        <dsp:cNvSpPr/>
      </dsp:nvSpPr>
      <dsp:spPr>
        <a:xfrm>
          <a:off x="3535680" y="2235200"/>
          <a:ext cx="1828800" cy="1625600"/>
        </a:xfrm>
        <a:prstGeom prst="upArrow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FB8334-8023-40AD-9E55-52B359DCA1EF}">
      <dsp:nvSpPr>
        <dsp:cNvPr id="0" name=""/>
        <dsp:cNvSpPr/>
      </dsp:nvSpPr>
      <dsp:spPr>
        <a:xfrm>
          <a:off x="914400" y="2357120"/>
          <a:ext cx="1950720" cy="1706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Expenditures</a:t>
          </a:r>
        </a:p>
      </dsp:txBody>
      <dsp:txXfrm>
        <a:off x="914400" y="2357120"/>
        <a:ext cx="1950720" cy="1706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40" cy="469424"/>
          </a:xfrm>
          <a:prstGeom prst="rect">
            <a:avLst/>
          </a:prstGeom>
        </p:spPr>
        <p:txBody>
          <a:bodyPr vert="horz" lIns="94218" tIns="47109" rIns="94218" bIns="4710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40" cy="469424"/>
          </a:xfrm>
          <a:prstGeom prst="rect">
            <a:avLst/>
          </a:prstGeom>
        </p:spPr>
        <p:txBody>
          <a:bodyPr vert="horz" lIns="94218" tIns="47109" rIns="94218" bIns="47109" rtlCol="0"/>
          <a:lstStyle>
            <a:lvl1pPr algn="r">
              <a:defRPr sz="1200"/>
            </a:lvl1pPr>
          </a:lstStyle>
          <a:p>
            <a:fld id="{E2E9F8BF-CA29-4568-9AF9-B4A70798C339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18" tIns="47109" rIns="94218" bIns="4710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18" tIns="47109" rIns="94218" bIns="4710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40" cy="469424"/>
          </a:xfrm>
          <a:prstGeom prst="rect">
            <a:avLst/>
          </a:prstGeom>
        </p:spPr>
        <p:txBody>
          <a:bodyPr vert="horz" lIns="94218" tIns="47109" rIns="94218" bIns="4710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2"/>
            <a:ext cx="3077740" cy="469424"/>
          </a:xfrm>
          <a:prstGeom prst="rect">
            <a:avLst/>
          </a:prstGeom>
        </p:spPr>
        <p:txBody>
          <a:bodyPr vert="horz" lIns="94218" tIns="47109" rIns="94218" bIns="47109" rtlCol="0" anchor="b"/>
          <a:lstStyle>
            <a:lvl1pPr algn="r">
              <a:defRPr sz="1200"/>
            </a:lvl1pPr>
          </a:lstStyle>
          <a:p>
            <a:fld id="{66DC9805-12C9-485E-879F-97D3F297E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70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C9805-12C9-485E-879F-97D3F297E0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9434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C9805-12C9-485E-879F-97D3F297E03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795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C9805-12C9-485E-879F-97D3F297E03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6345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C9805-12C9-485E-879F-97D3F297E03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8304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C9805-12C9-485E-879F-97D3F297E03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1381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C9805-12C9-485E-879F-97D3F297E03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7896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C9805-12C9-485E-879F-97D3F297E03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4931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3338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6547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0296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C9805-12C9-485E-879F-97D3F297E03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102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C9805-12C9-485E-879F-97D3F297E03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0134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C9805-12C9-485E-879F-97D3F297E03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6084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C9805-12C9-485E-879F-97D3F297E03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1333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C9805-12C9-485E-879F-97D3F297E03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7776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C9805-12C9-485E-879F-97D3F297E03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8473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C9805-12C9-485E-879F-97D3F297E03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8614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C9805-12C9-485E-879F-97D3F297E03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6686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C9805-12C9-485E-879F-97D3F297E03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872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C9805-12C9-485E-879F-97D3F297E03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9234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C9805-12C9-485E-879F-97D3F297E03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16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C9805-12C9-485E-879F-97D3F297E03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083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C9805-12C9-485E-879F-97D3F297E03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47891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C9805-12C9-485E-879F-97D3F297E03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5732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C9805-12C9-485E-879F-97D3F297E03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94973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C9805-12C9-485E-879F-97D3F297E03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39040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C9805-12C9-485E-879F-97D3F297E035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19999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C9805-12C9-485E-879F-97D3F297E035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2076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C9805-12C9-485E-879F-97D3F297E035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78647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C9805-12C9-485E-879F-97D3F297E035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153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C9805-12C9-485E-879F-97D3F297E03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513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C9805-12C9-485E-879F-97D3F297E03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3910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C9805-12C9-485E-879F-97D3F297E03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4307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C9805-12C9-485E-879F-97D3F297E03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6081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C9805-12C9-485E-879F-97D3F297E03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336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C9805-12C9-485E-879F-97D3F297E03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68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8FB4B-8E9D-48EB-A034-3A6B4363A32E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AC51B-0182-455C-9EC4-FA2872CDB0F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55905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8FB4B-8E9D-48EB-A034-3A6B4363A32E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AC51B-0182-455C-9EC4-FA2872CDB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833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8FB4B-8E9D-48EB-A034-3A6B4363A32E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AC51B-0182-455C-9EC4-FA2872CDB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9780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8FB4B-8E9D-48EB-A034-3A6B4363A32E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AC51B-0182-455C-9EC4-FA2872CDB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701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8FB4B-8E9D-48EB-A034-3A6B4363A32E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AC51B-0182-455C-9EC4-FA2872CDB0F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790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8FB4B-8E9D-48EB-A034-3A6B4363A32E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AC51B-0182-455C-9EC4-FA2872CDB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235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8FB4B-8E9D-48EB-A034-3A6B4363A32E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AC51B-0182-455C-9EC4-FA2872CDB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935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8FB4B-8E9D-48EB-A034-3A6B4363A32E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AC51B-0182-455C-9EC4-FA2872CDB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35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8FB4B-8E9D-48EB-A034-3A6B4363A32E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AC51B-0182-455C-9EC4-FA2872CDB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3930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BBF8FB4B-8E9D-48EB-A034-3A6B4363A32E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86AC51B-0182-455C-9EC4-FA2872CDB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8071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8FB4B-8E9D-48EB-A034-3A6B4363A32E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AC51B-0182-455C-9EC4-FA2872CDB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05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BF8FB4B-8E9D-48EB-A034-3A6B4363A32E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86AC51B-0182-455C-9EC4-FA2872CDB0F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9947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7" r:id="rId1"/>
    <p:sldLayoutId id="2147484378" r:id="rId2"/>
    <p:sldLayoutId id="2147484379" r:id="rId3"/>
    <p:sldLayoutId id="2147484380" r:id="rId4"/>
    <p:sldLayoutId id="2147484381" r:id="rId5"/>
    <p:sldLayoutId id="2147484382" r:id="rId6"/>
    <p:sldLayoutId id="2147484383" r:id="rId7"/>
    <p:sldLayoutId id="2147484384" r:id="rId8"/>
    <p:sldLayoutId id="2147484385" r:id="rId9"/>
    <p:sldLayoutId id="2147484386" r:id="rId10"/>
    <p:sldLayoutId id="214748438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2743200"/>
          </a:xfrm>
        </p:spPr>
        <p:txBody>
          <a:bodyPr anchor="ctr">
            <a:normAutofit/>
          </a:bodyPr>
          <a:lstStyle/>
          <a:p>
            <a:pPr algn="ctr"/>
            <a:r>
              <a:rPr lang="en-US" sz="3600" dirty="0"/>
              <a:t>FY 2021 Township Budget</a:t>
            </a:r>
            <a:br>
              <a:rPr lang="en-US" sz="3600" dirty="0"/>
            </a:br>
            <a:br>
              <a:rPr lang="en-US" sz="3600" dirty="0"/>
            </a:b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470031"/>
            <a:ext cx="6553200" cy="457200"/>
          </a:xfrm>
        </p:spPr>
        <p:txBody>
          <a:bodyPr>
            <a:normAutofit/>
          </a:bodyPr>
          <a:lstStyle/>
          <a:p>
            <a:r>
              <a:rPr lang="en-US" dirty="0"/>
              <a:t>Comprehensive Budget Presentation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57200"/>
            <a:ext cx="2971800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409700" y="4876800"/>
            <a:ext cx="6553200" cy="737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 cap="all" spc="3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tx1"/>
                </a:solidFill>
              </a:rPr>
              <a:t>Board of commissioners</a:t>
            </a:r>
          </a:p>
          <a:p>
            <a:r>
              <a:rPr lang="en-US" sz="1600" dirty="0">
                <a:solidFill>
                  <a:schemeClr val="tx1"/>
                </a:solidFill>
              </a:rPr>
              <a:t>October 6, 2020</a:t>
            </a:r>
          </a:p>
        </p:txBody>
      </p:sp>
    </p:spTree>
    <p:extLst>
      <p:ext uri="{BB962C8B-B14F-4D97-AF65-F5344CB8AC3E}">
        <p14:creationId xmlns:p14="http://schemas.microsoft.com/office/powerpoint/2010/main" val="631832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305800" cy="1371600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Budget Revenues vs. Expenditures</a:t>
            </a:r>
            <a:br>
              <a:rPr lang="en-US" dirty="0"/>
            </a:br>
            <a:r>
              <a:rPr lang="en-US" dirty="0"/>
              <a:t>General Fund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770377012"/>
              </p:ext>
            </p:extLst>
          </p:nvPr>
        </p:nvGraphicFramePr>
        <p:xfrm>
          <a:off x="1371600" y="24384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57256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304800"/>
            <a:ext cx="8763000" cy="1027176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797B7E">
                    <a:lumMod val="75000"/>
                  </a:srgbClr>
                </a:solidFill>
              </a:rPr>
              <a:t>Budget Revenues vs. Expenditures</a:t>
            </a:r>
            <a:br>
              <a:rPr lang="en-US" sz="3200" dirty="0">
                <a:solidFill>
                  <a:srgbClr val="797B7E">
                    <a:lumMod val="75000"/>
                  </a:srgbClr>
                </a:solidFill>
              </a:rPr>
            </a:br>
            <a:r>
              <a:rPr lang="en-US" sz="3200" dirty="0">
                <a:solidFill>
                  <a:srgbClr val="797B7E">
                    <a:lumMod val="75000"/>
                  </a:srgbClr>
                </a:solidFill>
              </a:rPr>
              <a:t>General Fund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246185" y="1752600"/>
            <a:ext cx="8572500" cy="2895600"/>
          </a:xfrm>
        </p:spPr>
        <p:txBody>
          <a:bodyPr>
            <a:normAutofit lnSpcReduction="10000"/>
          </a:bodyPr>
          <a:lstStyle/>
          <a:p>
            <a:pPr marL="114300" indent="0" algn="ctr">
              <a:buNone/>
            </a:pPr>
            <a:r>
              <a:rPr lang="en-US" sz="3200" b="1" dirty="0"/>
              <a:t>Revenues</a:t>
            </a:r>
          </a:p>
          <a:p>
            <a:pPr marL="114300" indent="0" algn="ctr">
              <a:buNone/>
            </a:pPr>
            <a:r>
              <a:rPr lang="en-US" sz="2800" dirty="0"/>
              <a:t>$10,078,946</a:t>
            </a:r>
          </a:p>
          <a:p>
            <a:pPr marL="114300" indent="0" algn="ctr">
              <a:buNone/>
            </a:pPr>
            <a:r>
              <a:rPr lang="en-US" sz="3200" b="1" dirty="0"/>
              <a:t>Expenditures</a:t>
            </a:r>
          </a:p>
          <a:p>
            <a:pPr marL="114300" indent="0" algn="ctr">
              <a:buNone/>
            </a:pPr>
            <a:r>
              <a:rPr lang="en-US" sz="2800" dirty="0"/>
              <a:t>$9,982,776</a:t>
            </a:r>
          </a:p>
          <a:p>
            <a:pPr marL="114300" indent="0" algn="ctr">
              <a:buNone/>
            </a:pPr>
            <a:r>
              <a:rPr lang="en-US" sz="2400" b="1" dirty="0">
                <a:solidFill>
                  <a:srgbClr val="FF0000"/>
                </a:solidFill>
              </a:rPr>
              <a:t>Balanced Budget for FY 2021</a:t>
            </a:r>
            <a:br>
              <a:rPr lang="en-US" sz="2400" b="1" dirty="0">
                <a:solidFill>
                  <a:srgbClr val="FF0000"/>
                </a:solidFill>
              </a:rPr>
            </a:br>
            <a:r>
              <a:rPr lang="en-US" b="1" i="1" u="sng" dirty="0">
                <a:solidFill>
                  <a:srgbClr val="FF0000"/>
                </a:solidFill>
              </a:rPr>
              <a:t>Projected</a:t>
            </a:r>
            <a:r>
              <a:rPr lang="en-US" b="1" i="1" dirty="0">
                <a:solidFill>
                  <a:srgbClr val="FF0000"/>
                </a:solidFill>
              </a:rPr>
              <a:t> surplus of $96,170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57400"/>
            <a:ext cx="1738313" cy="16077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Budget 2020-21: Total outlay for current expenditure reduces by 16.7% -  Mettis Global News">
            <a:extLst>
              <a:ext uri="{FF2B5EF4-FFF2-40B4-BE49-F238E27FC236}">
                <a16:creationId xmlns:a16="http://schemas.microsoft.com/office/drawing/2014/main" id="{6EF452FE-C9F1-4EC8-A91C-481F8B710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842" y="2057400"/>
            <a:ext cx="2694843" cy="160776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353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4924"/>
            <a:ext cx="8229600" cy="646176"/>
          </a:xfrm>
        </p:spPr>
        <p:txBody>
          <a:bodyPr>
            <a:normAutofit/>
          </a:bodyPr>
          <a:lstStyle/>
          <a:p>
            <a:r>
              <a:rPr lang="en-US" sz="4000" dirty="0"/>
              <a:t>Impacts to FY 2021 Budget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Energy Savings for the General, Golf and Sewer Funds</a:t>
            </a:r>
          </a:p>
          <a:p>
            <a:pPr marL="0" indent="0">
              <a:buNone/>
            </a:pPr>
            <a:r>
              <a:rPr lang="en-US" dirty="0"/>
              <a:t>New 60 month term with Hudson Energy for 100% Green Electricity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100% Green-e Energy Certified Renewables in Wind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Proposed savings of $14,988 per year ($74,941 savings over term)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B09C22-C510-40AE-B692-8294EEBAB2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5029200"/>
            <a:ext cx="4114800" cy="1114425"/>
          </a:xfrm>
          <a:prstGeom prst="rect">
            <a:avLst/>
          </a:prstGeom>
        </p:spPr>
      </p:pic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D988844B-7832-4DA7-AC21-D776C22C0A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519244"/>
              </p:ext>
            </p:extLst>
          </p:nvPr>
        </p:nvGraphicFramePr>
        <p:xfrm>
          <a:off x="457200" y="3713480"/>
          <a:ext cx="8305801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6543">
                  <a:extLst>
                    <a:ext uri="{9D8B030D-6E8A-4147-A177-3AD203B41FA5}">
                      <a16:colId xmlns:a16="http://schemas.microsoft.com/office/drawing/2014/main" val="3033764220"/>
                    </a:ext>
                  </a:extLst>
                </a:gridCol>
                <a:gridCol w="1186543">
                  <a:extLst>
                    <a:ext uri="{9D8B030D-6E8A-4147-A177-3AD203B41FA5}">
                      <a16:colId xmlns:a16="http://schemas.microsoft.com/office/drawing/2014/main" val="781966998"/>
                    </a:ext>
                  </a:extLst>
                </a:gridCol>
                <a:gridCol w="1186543">
                  <a:extLst>
                    <a:ext uri="{9D8B030D-6E8A-4147-A177-3AD203B41FA5}">
                      <a16:colId xmlns:a16="http://schemas.microsoft.com/office/drawing/2014/main" val="3939744601"/>
                    </a:ext>
                  </a:extLst>
                </a:gridCol>
                <a:gridCol w="1186543">
                  <a:extLst>
                    <a:ext uri="{9D8B030D-6E8A-4147-A177-3AD203B41FA5}">
                      <a16:colId xmlns:a16="http://schemas.microsoft.com/office/drawing/2014/main" val="3915503730"/>
                    </a:ext>
                  </a:extLst>
                </a:gridCol>
                <a:gridCol w="1186543">
                  <a:extLst>
                    <a:ext uri="{9D8B030D-6E8A-4147-A177-3AD203B41FA5}">
                      <a16:colId xmlns:a16="http://schemas.microsoft.com/office/drawing/2014/main" val="2814176286"/>
                    </a:ext>
                  </a:extLst>
                </a:gridCol>
                <a:gridCol w="1186543">
                  <a:extLst>
                    <a:ext uri="{9D8B030D-6E8A-4147-A177-3AD203B41FA5}">
                      <a16:colId xmlns:a16="http://schemas.microsoft.com/office/drawing/2014/main" val="1756277753"/>
                    </a:ext>
                  </a:extLst>
                </a:gridCol>
                <a:gridCol w="1186543">
                  <a:extLst>
                    <a:ext uri="{9D8B030D-6E8A-4147-A177-3AD203B41FA5}">
                      <a16:colId xmlns:a16="http://schemas.microsoft.com/office/drawing/2014/main" val="586032148"/>
                    </a:ext>
                  </a:extLst>
                </a:gridCol>
              </a:tblGrid>
              <a:tr h="3149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Term (months)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Rate ($.kWh)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Supplier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Est. Annual 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Annual Impact ($)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Annual Impact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Term Impact ($)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93266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$0.05050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Hudson Energy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$43,752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$14,988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26%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$74,941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6265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6003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4924"/>
            <a:ext cx="8229600" cy="646176"/>
          </a:xfrm>
        </p:spPr>
        <p:txBody>
          <a:bodyPr>
            <a:normAutofit/>
          </a:bodyPr>
          <a:lstStyle/>
          <a:p>
            <a:r>
              <a:rPr lang="en-US" sz="4000" dirty="0"/>
              <a:t>Impacts to FY 2021 Budget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7680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Pension obligations for Uniformed &amp; Non-Uniformed Plans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114300" indent="0" algn="ctr">
              <a:buNone/>
            </a:pPr>
            <a:r>
              <a:rPr lang="en-US" b="1" i="1" dirty="0"/>
              <a:t>Estimated State Aid for FY 2021 is $343,073</a:t>
            </a:r>
          </a:p>
          <a:p>
            <a:pPr marL="114300" indent="0" algn="ctr">
              <a:buNone/>
            </a:pPr>
            <a:br>
              <a:rPr lang="en-US" b="1" i="1" dirty="0"/>
            </a:br>
            <a:r>
              <a:rPr lang="en-US" b="1" i="1" dirty="0"/>
              <a:t>2019 Unit Value = $5,120.4991</a:t>
            </a:r>
            <a:br>
              <a:rPr lang="en-US" b="1" i="1" dirty="0"/>
            </a:br>
            <a:r>
              <a:rPr lang="en-US" b="1" i="1" dirty="0"/>
              <a:t>67 units (23 Police &amp; 21 Non-Uniform)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3788896"/>
              </p:ext>
            </p:extLst>
          </p:nvPr>
        </p:nvGraphicFramePr>
        <p:xfrm>
          <a:off x="533400" y="2895600"/>
          <a:ext cx="8001000" cy="14338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22854066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382838947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485879506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016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2020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832">
                <a:tc>
                  <a:txBody>
                    <a:bodyPr/>
                    <a:lstStyle/>
                    <a:p>
                      <a:r>
                        <a:rPr lang="en-US" dirty="0"/>
                        <a:t>Non-Uniform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$1,061,965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$1,032,570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$1,058,363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$1,051,544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832">
                <a:tc>
                  <a:txBody>
                    <a:bodyPr/>
                    <a:lstStyle/>
                    <a:p>
                      <a:r>
                        <a:rPr lang="en-US" dirty="0"/>
                        <a:t>Uniform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$493,157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$498,641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$465,570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$469,889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100" name="Picture 4" descr="Nevada public pension costs cut deep into education funding, study says |  Las Vegas Review-Journal">
            <a:extLst>
              <a:ext uri="{FF2B5EF4-FFF2-40B4-BE49-F238E27FC236}">
                <a16:creationId xmlns:a16="http://schemas.microsoft.com/office/drawing/2014/main" id="{3602A576-DDA3-4B68-9F57-05BF996ED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6432">
            <a:off x="6535166" y="630205"/>
            <a:ext cx="2272877" cy="151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404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8458200" cy="1086964"/>
          </a:xfrm>
        </p:spPr>
        <p:txBody>
          <a:bodyPr>
            <a:normAutofit/>
          </a:bodyPr>
          <a:lstStyle/>
          <a:p>
            <a:r>
              <a:rPr lang="en-US" sz="4400" dirty="0"/>
              <a:t>Impacts to FY 2021 Budget</a:t>
            </a:r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71035"/>
            <a:ext cx="7391400" cy="919766"/>
          </a:xfrm>
        </p:spPr>
        <p:txBody>
          <a:bodyPr/>
          <a:lstStyle/>
          <a:p>
            <a:r>
              <a:rPr lang="en-US" dirty="0"/>
              <a:t>Healthcare Renewal	</a:t>
            </a:r>
          </a:p>
          <a:p>
            <a:pPr lvl="1"/>
            <a:r>
              <a:rPr lang="en-US" dirty="0"/>
              <a:t>As of October 2020, the renewal for healthcare will </a:t>
            </a:r>
            <a:r>
              <a:rPr lang="en-US" b="1" dirty="0">
                <a:solidFill>
                  <a:srgbClr val="FF0000"/>
                </a:solidFill>
              </a:rPr>
              <a:t>increase 2.43%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CC50B95-3B69-414E-881D-0CBA0A6CD4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0677824"/>
              </p:ext>
            </p:extLst>
          </p:nvPr>
        </p:nvGraphicFramePr>
        <p:xfrm>
          <a:off x="457200" y="2870072"/>
          <a:ext cx="4429443" cy="15398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7443">
                  <a:extLst>
                    <a:ext uri="{9D8B030D-6E8A-4147-A177-3AD203B41FA5}">
                      <a16:colId xmlns:a16="http://schemas.microsoft.com/office/drawing/2014/main" val="42116900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234445904"/>
                    </a:ext>
                  </a:extLst>
                </a:gridCol>
              </a:tblGrid>
              <a:tr h="42730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FY 2021 Cost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7782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AFSCME/Management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$668,885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4974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Police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$851,445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4571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Police Retirees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$232,164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593941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6CBC198-7894-482A-AAFA-E7A1ABFD45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8349747"/>
              </p:ext>
            </p:extLst>
          </p:nvPr>
        </p:nvGraphicFramePr>
        <p:xfrm>
          <a:off x="5105400" y="2870072"/>
          <a:ext cx="3835400" cy="1478132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917700">
                  <a:extLst>
                    <a:ext uri="{9D8B030D-6E8A-4147-A177-3AD203B41FA5}">
                      <a16:colId xmlns:a16="http://schemas.microsoft.com/office/drawing/2014/main" val="83781498"/>
                    </a:ext>
                  </a:extLst>
                </a:gridCol>
                <a:gridCol w="1917700">
                  <a:extLst>
                    <a:ext uri="{9D8B030D-6E8A-4147-A177-3AD203B41FA5}">
                      <a16:colId xmlns:a16="http://schemas.microsoft.com/office/drawing/2014/main" val="2088188441"/>
                    </a:ext>
                  </a:extLst>
                </a:gridCol>
              </a:tblGrid>
              <a:tr h="36953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Allocated Portion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4783033"/>
                  </a:ext>
                </a:extLst>
              </a:tr>
              <a:tr h="36953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General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$1,513,325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33140"/>
                  </a:ext>
                </a:extLst>
              </a:tr>
              <a:tr h="36953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$130,540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9895431"/>
                  </a:ext>
                </a:extLst>
              </a:tr>
              <a:tr h="36953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Golf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$108,630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4606691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05537DF7-671D-4131-A20C-F667BEB76E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2002" y="4689165"/>
            <a:ext cx="2416195" cy="1612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54479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44147"/>
            <a:ext cx="8915400" cy="1609344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Impacts to FY 2021 Budget</a:t>
            </a:r>
            <a:br>
              <a:rPr lang="en-US" sz="4000" dirty="0"/>
            </a:br>
            <a:r>
              <a:rPr lang="en-US" sz="4000" dirty="0"/>
              <a:t>Wage Analysis (General Fund)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0527631"/>
              </p:ext>
            </p:extLst>
          </p:nvPr>
        </p:nvGraphicFramePr>
        <p:xfrm>
          <a:off x="228600" y="1828383"/>
          <a:ext cx="8686801" cy="1539240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1737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2868436704"/>
                    </a:ext>
                  </a:extLst>
                </a:gridCol>
                <a:gridCol w="1720327">
                  <a:extLst>
                    <a:ext uri="{9D8B030D-6E8A-4147-A177-3AD203B41FA5}">
                      <a16:colId xmlns:a16="http://schemas.microsoft.com/office/drawing/2014/main" val="810896497"/>
                    </a:ext>
                  </a:extLst>
                </a:gridCol>
                <a:gridCol w="1754394">
                  <a:extLst>
                    <a:ext uri="{9D8B030D-6E8A-4147-A177-3AD203B41FA5}">
                      <a16:colId xmlns:a16="http://schemas.microsoft.com/office/drawing/2014/main" val="1197521595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2021 Budget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2020 Budget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2019 Budget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2018</a:t>
                      </a:r>
                      <a:r>
                        <a:rPr lang="en-US" baseline="0" dirty="0"/>
                        <a:t> Budget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AFSCME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5678762"/>
              </p:ext>
            </p:extLst>
          </p:nvPr>
        </p:nvGraphicFramePr>
        <p:xfrm>
          <a:off x="228600" y="3429000"/>
          <a:ext cx="8686801" cy="237744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5029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1275">
                  <a:extLst>
                    <a:ext uri="{9D8B030D-6E8A-4147-A177-3AD203B41FA5}">
                      <a16:colId xmlns:a16="http://schemas.microsoft.com/office/drawing/2014/main" val="3935773967"/>
                    </a:ext>
                  </a:extLst>
                </a:gridCol>
                <a:gridCol w="2061275">
                  <a:extLst>
                    <a:ext uri="{9D8B030D-6E8A-4147-A177-3AD203B41FA5}">
                      <a16:colId xmlns:a16="http://schemas.microsoft.com/office/drawing/2014/main" val="516319074"/>
                    </a:ext>
                  </a:extLst>
                </a:gridCol>
                <a:gridCol w="2061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652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/>
                        <a:t>FY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/>
                        <a:t>FY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/>
                        <a:t>Difference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52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AFSCME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$587,270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$583,076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$4,194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130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Police</a:t>
                      </a:r>
                    </a:p>
                    <a:p>
                      <a:pPr algn="ctr"/>
                      <a:r>
                        <a:rPr lang="en-US" dirty="0"/>
                        <a:t>*w/Chief</a:t>
                      </a:r>
                      <a:r>
                        <a:rPr lang="en-US" baseline="0" dirty="0"/>
                        <a:t> &amp;  Deputy Chief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$3,069,281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$2,957,340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$111,941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52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Management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$424,685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$410,332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$14,353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52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B33B8444-7FA5-4192-9557-8D41FD34A2E5}"/>
              </a:ext>
            </a:extLst>
          </p:cNvPr>
          <p:cNvSpPr txBox="1"/>
          <p:nvPr/>
        </p:nvSpPr>
        <p:spPr>
          <a:xfrm>
            <a:off x="990600" y="5390941"/>
            <a:ext cx="75822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Police Contract: 3.25% Raise </a:t>
            </a:r>
          </a:p>
          <a:p>
            <a:pPr algn="ctr"/>
            <a:r>
              <a:rPr lang="en-US" sz="2400" b="1" dirty="0"/>
              <a:t>AFSCME Contract: 3.0% Raise</a:t>
            </a:r>
          </a:p>
        </p:txBody>
      </p:sp>
    </p:spTree>
    <p:extLst>
      <p:ext uri="{BB962C8B-B14F-4D97-AF65-F5344CB8AC3E}">
        <p14:creationId xmlns:p14="http://schemas.microsoft.com/office/powerpoint/2010/main" val="40426355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14261-B70A-4CCE-A363-E9C81374F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Impacts to FY 2021 Budget</a:t>
            </a:r>
            <a:br>
              <a:rPr lang="en-US" dirty="0"/>
            </a:br>
            <a:r>
              <a:rPr lang="en-US" dirty="0"/>
              <a:t>Debt Service	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59E7CBE-9519-4C74-A5B7-534812DAF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33" y="2209800"/>
            <a:ext cx="7552267" cy="331893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2014 Street Light Upgrade Borrowing (Continental Bank)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$105,232.25 (yearly)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 marL="0" indent="0">
              <a:buNone/>
            </a:pPr>
            <a:r>
              <a:rPr lang="en-US" dirty="0"/>
              <a:t>2020 Capital Borrowing (Webster Bank)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$170,462.40 (yearly)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 marL="0" indent="0" algn="ctr">
              <a:buNone/>
            </a:pPr>
            <a:r>
              <a:rPr lang="en-US" sz="2400" b="1" dirty="0"/>
              <a:t>Total Debt Service to General Fund: $275,694.65</a:t>
            </a:r>
          </a:p>
        </p:txBody>
      </p:sp>
    </p:spTree>
    <p:extLst>
      <p:ext uri="{BB962C8B-B14F-4D97-AF65-F5344CB8AC3E}">
        <p14:creationId xmlns:p14="http://schemas.microsoft.com/office/powerpoint/2010/main" val="24408020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BA395-CB0E-4689-9310-7579F4362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2021 Township Tax Structure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2882BF-59C5-4E62-ABD6-93B047EDC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0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676988B-1533-4DFC-B186-2FFE87B158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3184505"/>
              </p:ext>
            </p:extLst>
          </p:nvPr>
        </p:nvGraphicFramePr>
        <p:xfrm>
          <a:off x="685800" y="2514600"/>
          <a:ext cx="3974305" cy="2225010"/>
        </p:xfrm>
        <a:graphic>
          <a:graphicData uri="http://schemas.openxmlformats.org/drawingml/2006/table">
            <a:tbl>
              <a:tblPr firstRow="1" lastRow="1" bandRow="1">
                <a:tableStyleId>{B301B821-A1FF-4177-AEE7-76D212191A09}</a:tableStyleId>
              </a:tblPr>
              <a:tblGrid>
                <a:gridCol w="2976020">
                  <a:extLst>
                    <a:ext uri="{9D8B030D-6E8A-4147-A177-3AD203B41FA5}">
                      <a16:colId xmlns:a16="http://schemas.microsoft.com/office/drawing/2014/main" val="1676369422"/>
                    </a:ext>
                  </a:extLst>
                </a:gridCol>
                <a:gridCol w="998285">
                  <a:extLst>
                    <a:ext uri="{9D8B030D-6E8A-4147-A177-3AD203B41FA5}">
                      <a16:colId xmlns:a16="http://schemas.microsoft.com/office/drawing/2014/main" val="1648343093"/>
                    </a:ext>
                  </a:extLst>
                </a:gridCol>
              </a:tblGrid>
              <a:tr h="3708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Real Estate Taxes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Millage Rate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val="1385113128"/>
                  </a:ext>
                </a:extLst>
              </a:tr>
              <a:tr h="370835">
                <a:tc>
                  <a:txBody>
                    <a:bodyPr/>
                    <a:lstStyle/>
                    <a:p>
                      <a:pPr marL="182880" algn="l" fontAlgn="b"/>
                      <a:r>
                        <a:rPr lang="en-US" sz="1400" u="none" strike="noStrike">
                          <a:effectLst/>
                        </a:rPr>
                        <a:t>General Purpose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3.360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val="4099341395"/>
                  </a:ext>
                </a:extLst>
              </a:tr>
              <a:tr h="370835">
                <a:tc>
                  <a:txBody>
                    <a:bodyPr/>
                    <a:lstStyle/>
                    <a:p>
                      <a:pPr marL="182880" algn="l" fontAlgn="b"/>
                      <a:r>
                        <a:rPr lang="en-US" sz="1400" u="none" strike="noStrike">
                          <a:effectLst/>
                        </a:rPr>
                        <a:t>Debt Service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0.847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val="54502062"/>
                  </a:ext>
                </a:extLst>
              </a:tr>
              <a:tr h="370835">
                <a:tc>
                  <a:txBody>
                    <a:bodyPr/>
                    <a:lstStyle/>
                    <a:p>
                      <a:pPr marL="182880" algn="l" fontAlgn="b"/>
                      <a:r>
                        <a:rPr lang="en-US" sz="1400" u="none" strike="noStrike">
                          <a:effectLst/>
                        </a:rPr>
                        <a:t>Fire Equipment &amp; Firehouses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0.198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val="2639805004"/>
                  </a:ext>
                </a:extLst>
              </a:tr>
              <a:tr h="370835">
                <a:tc>
                  <a:txBody>
                    <a:bodyPr/>
                    <a:lstStyle/>
                    <a:p>
                      <a:pPr marL="182880" algn="l" fontAlgn="b"/>
                      <a:r>
                        <a:rPr lang="en-US" sz="1400" u="none" strike="noStrike" dirty="0">
                          <a:effectLst/>
                        </a:rPr>
                        <a:t>Recreation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0.070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val="2264151676"/>
                  </a:ext>
                </a:extLst>
              </a:tr>
              <a:tr h="370835">
                <a:tc>
                  <a:txBody>
                    <a:bodyPr/>
                    <a:lstStyle/>
                    <a:p>
                      <a:pPr marL="182880" algn="l" fontAlgn="b"/>
                      <a:r>
                        <a:rPr lang="en-US" sz="1400" u="none" strike="noStrike" dirty="0">
                          <a:effectLst/>
                        </a:rPr>
                        <a:t>Total Real Estate Tax Rate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4.475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val="1190877238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892201F-5DF1-4803-B321-96FA3539DB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8041639"/>
              </p:ext>
            </p:extLst>
          </p:nvPr>
        </p:nvGraphicFramePr>
        <p:xfrm>
          <a:off x="4800600" y="2514600"/>
          <a:ext cx="3974305" cy="222501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976019">
                  <a:extLst>
                    <a:ext uri="{9D8B030D-6E8A-4147-A177-3AD203B41FA5}">
                      <a16:colId xmlns:a16="http://schemas.microsoft.com/office/drawing/2014/main" val="3196153080"/>
                    </a:ext>
                  </a:extLst>
                </a:gridCol>
                <a:gridCol w="998286">
                  <a:extLst>
                    <a:ext uri="{9D8B030D-6E8A-4147-A177-3AD203B41FA5}">
                      <a16:colId xmlns:a16="http://schemas.microsoft.com/office/drawing/2014/main" val="3031751751"/>
                    </a:ext>
                  </a:extLst>
                </a:gridCol>
              </a:tblGrid>
              <a:tr h="3708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Tax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Rate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val="518926766"/>
                  </a:ext>
                </a:extLst>
              </a:tr>
              <a:tr h="370835">
                <a:tc>
                  <a:txBody>
                    <a:bodyPr/>
                    <a:lstStyle/>
                    <a:p>
                      <a:pPr marL="182880" algn="l" fontAlgn="b"/>
                      <a:r>
                        <a:rPr lang="en-US" sz="1400" u="none" strike="noStrike">
                          <a:effectLst/>
                        </a:rPr>
                        <a:t>Realty Transfer Tax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914400" algn="r"/>
                        </a:tabLst>
                      </a:pPr>
                      <a:r>
                        <a:rPr lang="en-US" sz="1400" u="none" strike="noStrike">
                          <a:effectLst/>
                        </a:rPr>
                        <a:t>	0.50%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val="2612144201"/>
                  </a:ext>
                </a:extLst>
              </a:tr>
              <a:tr h="370835">
                <a:tc>
                  <a:txBody>
                    <a:bodyPr/>
                    <a:lstStyle/>
                    <a:p>
                      <a:pPr marL="182880" algn="l" fontAlgn="b"/>
                      <a:r>
                        <a:rPr lang="en-US" sz="1400" u="none" strike="noStrike">
                          <a:effectLst/>
                        </a:rPr>
                        <a:t>Earned Income Tax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914400" algn="r"/>
                        </a:tabLst>
                      </a:pPr>
                      <a:r>
                        <a:rPr lang="en-US" sz="1400" u="none" strike="noStrike">
                          <a:effectLst/>
                        </a:rPr>
                        <a:t>	0.50%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val="1468154760"/>
                  </a:ext>
                </a:extLst>
              </a:tr>
              <a:tr h="370835">
                <a:tc>
                  <a:txBody>
                    <a:bodyPr/>
                    <a:lstStyle/>
                    <a:p>
                      <a:pPr marL="182880" algn="l" fontAlgn="b"/>
                      <a:r>
                        <a:rPr lang="en-US" sz="1400" u="none" strike="noStrike">
                          <a:effectLst/>
                        </a:rPr>
                        <a:t>Per Capita Tax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914400" algn="r"/>
                        </a:tabLst>
                      </a:pPr>
                      <a:r>
                        <a:rPr lang="en-US" sz="1400" u="none" strike="noStrike">
                          <a:effectLst/>
                        </a:rPr>
                        <a:t>	$5.00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val="3832763836"/>
                  </a:ext>
                </a:extLst>
              </a:tr>
              <a:tr h="370835">
                <a:tc>
                  <a:txBody>
                    <a:bodyPr/>
                    <a:lstStyle/>
                    <a:p>
                      <a:pPr marL="182880" algn="l" fontAlgn="b"/>
                      <a:r>
                        <a:rPr lang="en-US" sz="1400" u="none" strike="noStrike">
                          <a:effectLst/>
                        </a:rPr>
                        <a:t>Local Services Tax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914400" algn="r"/>
                        </a:tabLst>
                      </a:pPr>
                      <a:r>
                        <a:rPr lang="en-US" sz="1400" u="none" strike="noStrike">
                          <a:effectLst/>
                        </a:rPr>
                        <a:t>	$52.00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val="531838843"/>
                  </a:ext>
                </a:extLst>
              </a:tr>
              <a:tr h="370835">
                <a:tc>
                  <a:txBody>
                    <a:bodyPr/>
                    <a:lstStyle/>
                    <a:p>
                      <a:pPr marL="182880" algn="l" fontAlgn="b"/>
                      <a:r>
                        <a:rPr lang="en-US" sz="1400" u="none" strike="noStrike">
                          <a:effectLst/>
                        </a:rPr>
                        <a:t>Mechanical Devices Tax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914400" algn="r"/>
                        </a:tabLst>
                      </a:pPr>
                      <a:r>
                        <a:rPr lang="en-US" sz="1400" u="none" strike="noStrike" dirty="0">
                          <a:effectLst/>
                        </a:rPr>
                        <a:t>	$225.00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val="13495888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30896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BA395-CB0E-4689-9310-7579F4362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32" y="-85010"/>
            <a:ext cx="7704667" cy="1260316"/>
          </a:xfrm>
        </p:spPr>
        <p:txBody>
          <a:bodyPr/>
          <a:lstStyle/>
          <a:p>
            <a:pPr algn="ctr"/>
            <a:r>
              <a:rPr lang="en-US" dirty="0"/>
              <a:t>Property Tax Assessment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46F7A37-A556-4584-BB79-239D2BA4CC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5867841"/>
              </p:ext>
            </p:extLst>
          </p:nvPr>
        </p:nvGraphicFramePr>
        <p:xfrm>
          <a:off x="685800" y="1371600"/>
          <a:ext cx="4042755" cy="4628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4266">
                  <a:extLst>
                    <a:ext uri="{9D8B030D-6E8A-4147-A177-3AD203B41FA5}">
                      <a16:colId xmlns:a16="http://schemas.microsoft.com/office/drawing/2014/main" val="1928356501"/>
                    </a:ext>
                  </a:extLst>
                </a:gridCol>
                <a:gridCol w="1480370">
                  <a:extLst>
                    <a:ext uri="{9D8B030D-6E8A-4147-A177-3AD203B41FA5}">
                      <a16:colId xmlns:a16="http://schemas.microsoft.com/office/drawing/2014/main" val="2281223321"/>
                    </a:ext>
                  </a:extLst>
                </a:gridCol>
                <a:gridCol w="1398119">
                  <a:extLst>
                    <a:ext uri="{9D8B030D-6E8A-4147-A177-3AD203B41FA5}">
                      <a16:colId xmlns:a16="http://schemas.microsoft.com/office/drawing/2014/main" val="1300483511"/>
                    </a:ext>
                  </a:extLst>
                </a:gridCol>
              </a:tblGrid>
              <a:tr h="7738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Year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Total Certified Assessed Value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Percent Change </a:t>
                      </a:r>
                    </a:p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From Prior Year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val="4160806095"/>
                  </a:ext>
                </a:extLst>
              </a:tr>
              <a:tr h="2654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2011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$972,987,387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val="3690607934"/>
                  </a:ext>
                </a:extLst>
              </a:tr>
              <a:tr h="2654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2012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$971,739,027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-0.13%</a:t>
                      </a:r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val="595587054"/>
                  </a:ext>
                </a:extLst>
              </a:tr>
              <a:tr h="2654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2013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$971,569,521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-0.02%</a:t>
                      </a:r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val="2477318215"/>
                  </a:ext>
                </a:extLst>
              </a:tr>
              <a:tr h="2654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2014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$971,061,251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-0.05%</a:t>
                      </a:r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val="1995614279"/>
                  </a:ext>
                </a:extLst>
              </a:tr>
              <a:tr h="2654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2015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$973,351,701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0.24%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val="3261818563"/>
                  </a:ext>
                </a:extLst>
              </a:tr>
              <a:tr h="2654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2016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$974,934,951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0.16%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val="2112973766"/>
                  </a:ext>
                </a:extLst>
              </a:tr>
              <a:tr h="2654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2017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$974,574,922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-0.04%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val="3825293027"/>
                  </a:ext>
                </a:extLst>
              </a:tr>
              <a:tr h="2654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2018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$974,882,102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0.03%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val="1259168727"/>
                  </a:ext>
                </a:extLst>
              </a:tr>
              <a:tr h="2654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2019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$980,598,291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0.59%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val="3622355413"/>
                  </a:ext>
                </a:extLst>
              </a:tr>
              <a:tr h="3419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2020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$985,509,351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0.50%</a:t>
                      </a: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val="3989489341"/>
                  </a:ext>
                </a:extLst>
              </a:tr>
              <a:tr h="3419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2021 (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est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$984,750,970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-0.07%</a:t>
                      </a: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val="2661150429"/>
                  </a:ext>
                </a:extLst>
              </a:tr>
              <a:tr h="3907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Change </a:t>
                      </a:r>
                    </a:p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2011-2021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$11,763,583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val="2719257109"/>
                  </a:ext>
                </a:extLst>
              </a:tr>
              <a:tr h="3907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Percent Change </a:t>
                      </a:r>
                    </a:p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2011-2021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1.2%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val="2271432144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F0D6D8B-9F15-4718-B2B7-D94D024270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3616678"/>
              </p:ext>
            </p:extLst>
          </p:nvPr>
        </p:nvGraphicFramePr>
        <p:xfrm>
          <a:off x="5004173" y="1612265"/>
          <a:ext cx="3932147" cy="2358880"/>
        </p:xfrm>
        <a:graphic>
          <a:graphicData uri="http://schemas.openxmlformats.org/drawingml/2006/table">
            <a:tbl>
              <a:tblPr firstRow="1" lastRow="1" bandRow="1">
                <a:tableStyleId>{B301B821-A1FF-4177-AEE7-76D212191A09}</a:tableStyleId>
              </a:tblPr>
              <a:tblGrid>
                <a:gridCol w="1559309">
                  <a:extLst>
                    <a:ext uri="{9D8B030D-6E8A-4147-A177-3AD203B41FA5}">
                      <a16:colId xmlns:a16="http://schemas.microsoft.com/office/drawing/2014/main" val="3039750702"/>
                    </a:ext>
                  </a:extLst>
                </a:gridCol>
                <a:gridCol w="1056518">
                  <a:extLst>
                    <a:ext uri="{9D8B030D-6E8A-4147-A177-3AD203B41FA5}">
                      <a16:colId xmlns:a16="http://schemas.microsoft.com/office/drawing/2014/main" val="2733340913"/>
                    </a:ext>
                  </a:extLst>
                </a:gridCol>
                <a:gridCol w="1316320">
                  <a:extLst>
                    <a:ext uri="{9D8B030D-6E8A-4147-A177-3AD203B41FA5}">
                      <a16:colId xmlns:a16="http://schemas.microsoft.com/office/drawing/2014/main" val="1424425485"/>
                    </a:ext>
                  </a:extLst>
                </a:gridCol>
              </a:tblGrid>
              <a:tr h="5638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Land Use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Assessed Value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Percent of Total Assessed Value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val="4038967984"/>
                  </a:ext>
                </a:extLst>
              </a:tr>
              <a:tr h="299175">
                <a:tc>
                  <a:txBody>
                    <a:bodyPr/>
                    <a:lstStyle/>
                    <a:p>
                      <a:pPr marL="182880" algn="l" fontAlgn="b"/>
                      <a:r>
                        <a:rPr lang="en-US" sz="1200" u="none" strike="noStrike">
                          <a:effectLst/>
                        </a:rPr>
                        <a:t>Residential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$708,035,947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71.9%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val="2731913317"/>
                  </a:ext>
                </a:extLst>
              </a:tr>
              <a:tr h="299175">
                <a:tc>
                  <a:txBody>
                    <a:bodyPr/>
                    <a:lstStyle/>
                    <a:p>
                      <a:pPr marL="182880" algn="l" fontAlgn="b"/>
                      <a:r>
                        <a:rPr lang="en-US" sz="1200" u="none" strike="noStrike">
                          <a:effectLst/>
                        </a:rPr>
                        <a:t>Commercial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$214,675,711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21.8%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val="2737405527"/>
                  </a:ext>
                </a:extLst>
              </a:tr>
              <a:tr h="299175">
                <a:tc>
                  <a:txBody>
                    <a:bodyPr/>
                    <a:lstStyle/>
                    <a:p>
                      <a:pPr marL="182880" algn="l" fontAlgn="b"/>
                      <a:r>
                        <a:rPr lang="en-US" sz="1200" u="none" strike="noStrike">
                          <a:effectLst/>
                        </a:rPr>
                        <a:t>Industrial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$57,115,556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5.8%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val="1009077884"/>
                  </a:ext>
                </a:extLst>
              </a:tr>
              <a:tr h="299175">
                <a:tc>
                  <a:txBody>
                    <a:bodyPr/>
                    <a:lstStyle/>
                    <a:p>
                      <a:pPr marL="182880" algn="l" fontAlgn="b"/>
                      <a:r>
                        <a:rPr lang="en-US" sz="1200" u="none" strike="noStrike">
                          <a:effectLst/>
                        </a:rPr>
                        <a:t>Lot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$2,954,252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0.3%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val="764076451"/>
                  </a:ext>
                </a:extLst>
              </a:tr>
              <a:tr h="299175">
                <a:tc>
                  <a:txBody>
                    <a:bodyPr/>
                    <a:lstStyle/>
                    <a:p>
                      <a:pPr marL="182880" algn="l" fontAlgn="b"/>
                      <a:r>
                        <a:rPr lang="en-US" sz="1200" u="none" strike="noStrike">
                          <a:effectLst/>
                        </a:rPr>
                        <a:t>Agriculture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$1,969,501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0.2%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val="380212973"/>
                  </a:ext>
                </a:extLst>
              </a:tr>
              <a:tr h="299175">
                <a:tc>
                  <a:txBody>
                    <a:bodyPr/>
                    <a:lstStyle/>
                    <a:p>
                      <a:pPr marL="182880" algn="l" fontAlgn="b"/>
                      <a:r>
                        <a:rPr lang="en-US" sz="1200" u="none" strike="noStrike">
                          <a:effectLst/>
                        </a:rPr>
                        <a:t>Total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$984,750,970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val="395464934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E0C393E-6555-4E70-835E-F08542D99D9D}"/>
              </a:ext>
            </a:extLst>
          </p:cNvPr>
          <p:cNvSpPr txBox="1"/>
          <p:nvPr/>
        </p:nvSpPr>
        <p:spPr>
          <a:xfrm>
            <a:off x="5004173" y="4542240"/>
            <a:ext cx="3985492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100">
                <a:solidFill>
                  <a:schemeClr val="tx1"/>
                </a:solidFill>
              </a:rPr>
              <a:t>13% of the Township’s </a:t>
            </a:r>
          </a:p>
          <a:p>
            <a:pPr algn="ctr"/>
            <a:r>
              <a:rPr lang="en-US" sz="2100">
                <a:solidFill>
                  <a:schemeClr val="tx1"/>
                </a:solidFill>
              </a:rPr>
              <a:t>real estate is tax exempt.</a:t>
            </a:r>
          </a:p>
        </p:txBody>
      </p:sp>
    </p:spTree>
    <p:extLst>
      <p:ext uri="{BB962C8B-B14F-4D97-AF65-F5344CB8AC3E}">
        <p14:creationId xmlns:p14="http://schemas.microsoft.com/office/powerpoint/2010/main" val="28537936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367AD-06E2-4B4B-A9DE-702EC7EA1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FY 2021 Total Tax Bill</a:t>
            </a:r>
            <a:br>
              <a:rPr lang="en-US" dirty="0"/>
            </a:br>
            <a:r>
              <a:rPr lang="en-US" sz="2000" dirty="0"/>
              <a:t>*Assumes no tax increase from County*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0673026-2316-4FD4-A4AB-14F149BBC8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7672511"/>
              </p:ext>
            </p:extLst>
          </p:nvPr>
        </p:nvGraphicFramePr>
        <p:xfrm>
          <a:off x="1028700" y="2286000"/>
          <a:ext cx="78867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310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pPr algn="ctr"/>
            <a:r>
              <a:rPr lang="en-US" sz="3600" dirty="0"/>
              <a:t>Township Budget Overview</a:t>
            </a:r>
            <a:br>
              <a:rPr lang="en-US" sz="3600" dirty="0"/>
            </a:br>
            <a:r>
              <a:rPr lang="en-US" sz="3600" dirty="0"/>
              <a:t>FY 2021</a:t>
            </a:r>
            <a:br>
              <a:rPr lang="en-US" sz="3600" dirty="0"/>
            </a:br>
            <a:r>
              <a:rPr lang="en-US" sz="3600" dirty="0"/>
              <a:t>Proposed Budgets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4496427"/>
              </p:ext>
            </p:extLst>
          </p:nvPr>
        </p:nvGraphicFramePr>
        <p:xfrm>
          <a:off x="228600" y="1981200"/>
          <a:ext cx="8686799" cy="3492138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3929194407"/>
                    </a:ext>
                  </a:extLst>
                </a:gridCol>
                <a:gridCol w="1311531">
                  <a:extLst>
                    <a:ext uri="{9D8B030D-6E8A-4147-A177-3AD203B41FA5}">
                      <a16:colId xmlns:a16="http://schemas.microsoft.com/office/drawing/2014/main" val="31359314"/>
                    </a:ext>
                  </a:extLst>
                </a:gridCol>
                <a:gridCol w="1196117">
                  <a:extLst>
                    <a:ext uri="{9D8B030D-6E8A-4147-A177-3AD203B41FA5}">
                      <a16:colId xmlns:a16="http://schemas.microsoft.com/office/drawing/2014/main" val="1038764285"/>
                    </a:ext>
                  </a:extLst>
                </a:gridCol>
                <a:gridCol w="11961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61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61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454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/>
                        <a:t>FY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FY 2020</a:t>
                      </a:r>
                      <a:endParaRPr lang="en-US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FY 2019</a:t>
                      </a:r>
                      <a:endParaRPr lang="en-US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FY</a:t>
                      </a:r>
                      <a:r>
                        <a:rPr lang="en-US" baseline="0" dirty="0"/>
                        <a:t> 2018</a:t>
                      </a:r>
                      <a:endParaRPr lang="en-US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FY 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FY 2016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454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General</a:t>
                      </a:r>
                      <a:endParaRPr lang="en-US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>
                          <a:solidFill>
                            <a:schemeClr val="tx1"/>
                          </a:solidFill>
                        </a:rPr>
                        <a:t>$9,982,776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tx1"/>
                          </a:solidFill>
                        </a:rPr>
                        <a:t>$9,963,368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$9,805,616</a:t>
                      </a:r>
                      <a:endParaRPr lang="en-US" sz="1600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$9,795,242</a:t>
                      </a:r>
                      <a:endParaRPr lang="en-US" sz="1600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$9,788,556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$9,700,768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454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Golf</a:t>
                      </a:r>
                      <a:endParaRPr lang="en-US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>
                          <a:solidFill>
                            <a:schemeClr val="tx1"/>
                          </a:solidFill>
                        </a:rPr>
                        <a:t>$1,645,682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tx1"/>
                          </a:solidFill>
                        </a:rPr>
                        <a:t>$1,617,041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$1,562,587</a:t>
                      </a:r>
                      <a:endParaRPr lang="en-US" sz="1600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$1,315,433</a:t>
                      </a:r>
                      <a:endParaRPr lang="en-US" sz="1600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$1,437,633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$1,405,537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454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Sewer</a:t>
                      </a:r>
                      <a:endParaRPr lang="en-US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>
                          <a:solidFill>
                            <a:schemeClr val="tx1"/>
                          </a:solidFill>
                        </a:rPr>
                        <a:t>$3,716,264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tx1"/>
                          </a:solidFill>
                        </a:rPr>
                        <a:t>$3,740,229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$3,702,426</a:t>
                      </a:r>
                      <a:endParaRPr lang="en-US" sz="1600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$3,531,482</a:t>
                      </a:r>
                      <a:endParaRPr lang="en-US" sz="1600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$3,248,305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$4,386,654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454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Liquid Fuels</a:t>
                      </a:r>
                      <a:endParaRPr lang="en-US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>
                          <a:solidFill>
                            <a:schemeClr val="tx1"/>
                          </a:solidFill>
                        </a:rPr>
                        <a:t>$383,300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tx1"/>
                          </a:solidFill>
                        </a:rPr>
                        <a:t>$420,251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$428,884</a:t>
                      </a:r>
                      <a:endParaRPr lang="en-US" sz="1600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$422,990</a:t>
                      </a:r>
                      <a:endParaRPr lang="en-US" sz="1600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$401,826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$382,129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454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Debt</a:t>
                      </a:r>
                      <a:r>
                        <a:rPr lang="en-US" baseline="0" dirty="0"/>
                        <a:t> Service</a:t>
                      </a:r>
                      <a:endParaRPr lang="en-US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</a:t>
                      </a:r>
                      <a:endParaRPr lang="en-US" sz="1600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$1,257,151</a:t>
                      </a:r>
                      <a:endParaRPr lang="en-US" sz="1600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$1,206,193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$1,464,018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934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Emergency</a:t>
                      </a:r>
                      <a:r>
                        <a:rPr lang="en-US" baseline="0" dirty="0"/>
                        <a:t> Services</a:t>
                      </a:r>
                      <a:endParaRPr lang="en-US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>
                          <a:solidFill>
                            <a:schemeClr val="tx1"/>
                          </a:solidFill>
                        </a:rPr>
                        <a:t>$386,554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tx1"/>
                          </a:solidFill>
                        </a:rPr>
                        <a:t>$371,300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$371,300</a:t>
                      </a:r>
                      <a:endParaRPr lang="en-US" sz="1600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$364,677</a:t>
                      </a:r>
                      <a:endParaRPr lang="en-US" sz="1600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$380,775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$375,775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25857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F48166E-D452-4583-ADF3-26EDF0FE7F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3295216"/>
              </p:ext>
            </p:extLst>
          </p:nvPr>
        </p:nvGraphicFramePr>
        <p:xfrm>
          <a:off x="3352800" y="156530"/>
          <a:ext cx="5597195" cy="6544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6499">
                  <a:extLst>
                    <a:ext uri="{9D8B030D-6E8A-4147-A177-3AD203B41FA5}">
                      <a16:colId xmlns:a16="http://schemas.microsoft.com/office/drawing/2014/main" val="3375279864"/>
                    </a:ext>
                  </a:extLst>
                </a:gridCol>
                <a:gridCol w="760116">
                  <a:extLst>
                    <a:ext uri="{9D8B030D-6E8A-4147-A177-3AD203B41FA5}">
                      <a16:colId xmlns:a16="http://schemas.microsoft.com/office/drawing/2014/main" val="1272017652"/>
                    </a:ext>
                  </a:extLst>
                </a:gridCol>
                <a:gridCol w="760116">
                  <a:extLst>
                    <a:ext uri="{9D8B030D-6E8A-4147-A177-3AD203B41FA5}">
                      <a16:colId xmlns:a16="http://schemas.microsoft.com/office/drawing/2014/main" val="1692199486"/>
                    </a:ext>
                  </a:extLst>
                </a:gridCol>
                <a:gridCol w="760116">
                  <a:extLst>
                    <a:ext uri="{9D8B030D-6E8A-4147-A177-3AD203B41FA5}">
                      <a16:colId xmlns:a16="http://schemas.microsoft.com/office/drawing/2014/main" val="3598381167"/>
                    </a:ext>
                  </a:extLst>
                </a:gridCol>
                <a:gridCol w="760116">
                  <a:extLst>
                    <a:ext uri="{9D8B030D-6E8A-4147-A177-3AD203B41FA5}">
                      <a16:colId xmlns:a16="http://schemas.microsoft.com/office/drawing/2014/main" val="981658652"/>
                    </a:ext>
                  </a:extLst>
                </a:gridCol>
                <a:gridCol w="760116">
                  <a:extLst>
                    <a:ext uri="{9D8B030D-6E8A-4147-A177-3AD203B41FA5}">
                      <a16:colId xmlns:a16="http://schemas.microsoft.com/office/drawing/2014/main" val="3021585463"/>
                    </a:ext>
                  </a:extLst>
                </a:gridCol>
                <a:gridCol w="760116">
                  <a:extLst>
                    <a:ext uri="{9D8B030D-6E8A-4147-A177-3AD203B41FA5}">
                      <a16:colId xmlns:a16="http://schemas.microsoft.com/office/drawing/2014/main" val="2337919571"/>
                    </a:ext>
                  </a:extLst>
                </a:gridCol>
              </a:tblGrid>
              <a:tr h="12404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Municipality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5" marR="4345" marT="43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2020 Montgomery County Millage Rate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5" marR="4345" marT="43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2020 Montgomery County Community College Millage Rate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5" marR="4345" marT="43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2020 Municipal Millage Rate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5" marR="4345" marT="43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2018/2019 School District Millage Rate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5" marR="4345" marT="43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Total Millage Rate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5" marR="4345" marT="43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Rank in County by Total Millage Rate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5" marR="4345" marT="4345" marB="0" anchor="ctr"/>
                </a:tc>
                <a:extLst>
                  <a:ext uri="{0D108BD9-81ED-4DB2-BD59-A6C34878D82A}">
                    <a16:rowId xmlns:a16="http://schemas.microsoft.com/office/drawing/2014/main" val="2559020927"/>
                  </a:ext>
                </a:extLst>
              </a:tr>
              <a:tr h="21217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9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Cheltenham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30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u="none" strike="noStrike">
                          <a:solidFill>
                            <a:schemeClr val="tx1"/>
                          </a:solidFill>
                          <a:effectLst/>
                        </a:rPr>
                        <a:t>3.459</a:t>
                      </a:r>
                      <a:endParaRPr lang="en-US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u="none" strike="noStrike">
                          <a:solidFill>
                            <a:schemeClr val="tx1"/>
                          </a:solidFill>
                          <a:effectLst/>
                        </a:rPr>
                        <a:t>0.39</a:t>
                      </a:r>
                      <a:endParaRPr lang="en-US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u="none" strike="noStrike">
                          <a:solidFill>
                            <a:schemeClr val="tx1"/>
                          </a:solidFill>
                          <a:effectLst/>
                        </a:rPr>
                        <a:t>9.5695</a:t>
                      </a:r>
                      <a:endParaRPr lang="en-US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u="none" strike="noStrike">
                          <a:solidFill>
                            <a:schemeClr val="tx1"/>
                          </a:solidFill>
                          <a:effectLst/>
                        </a:rPr>
                        <a:t>47.0539</a:t>
                      </a:r>
                      <a:endParaRPr lang="en-US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u="none" strike="noStrike">
                          <a:solidFill>
                            <a:schemeClr val="tx1"/>
                          </a:solidFill>
                          <a:effectLst/>
                        </a:rPr>
                        <a:t>60.4724</a:t>
                      </a:r>
                      <a:endParaRPr lang="en-US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60998141"/>
                  </a:ext>
                </a:extLst>
              </a:tr>
              <a:tr h="21217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9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Pottstown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30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u="none" strike="noStrike">
                          <a:solidFill>
                            <a:schemeClr val="tx1"/>
                          </a:solidFill>
                          <a:effectLst/>
                        </a:rPr>
                        <a:t>3.459</a:t>
                      </a:r>
                      <a:endParaRPr lang="en-US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u="none" strike="noStrike">
                          <a:solidFill>
                            <a:schemeClr val="tx1"/>
                          </a:solidFill>
                          <a:effectLst/>
                        </a:rPr>
                        <a:t>0.39</a:t>
                      </a:r>
                      <a:endParaRPr lang="en-US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u="none" strike="noStrike">
                          <a:solidFill>
                            <a:schemeClr val="tx1"/>
                          </a:solidFill>
                          <a:effectLst/>
                        </a:rPr>
                        <a:t>13.161</a:t>
                      </a:r>
                      <a:endParaRPr lang="en-US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u="none" strike="noStrike">
                          <a:solidFill>
                            <a:schemeClr val="tx1"/>
                          </a:solidFill>
                          <a:effectLst/>
                        </a:rPr>
                        <a:t>41.9667</a:t>
                      </a:r>
                      <a:endParaRPr lang="en-US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58.9767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56101348"/>
                  </a:ext>
                </a:extLst>
              </a:tr>
              <a:tr h="21217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9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Norristown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30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u="none" strike="noStrike">
                          <a:solidFill>
                            <a:schemeClr val="tx1"/>
                          </a:solidFill>
                          <a:effectLst/>
                        </a:rPr>
                        <a:t>3.459</a:t>
                      </a:r>
                      <a:endParaRPr lang="en-US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u="none" strike="noStrike">
                          <a:solidFill>
                            <a:schemeClr val="tx1"/>
                          </a:solidFill>
                          <a:effectLst/>
                        </a:rPr>
                        <a:t>0.39</a:t>
                      </a:r>
                      <a:endParaRPr lang="en-US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u="none" strike="noStrike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u="none" strike="noStrike">
                          <a:solidFill>
                            <a:schemeClr val="tx1"/>
                          </a:solidFill>
                          <a:effectLst/>
                        </a:rPr>
                        <a:t>39.204</a:t>
                      </a:r>
                      <a:endParaRPr lang="en-US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u="none" strike="noStrike">
                          <a:solidFill>
                            <a:schemeClr val="tx1"/>
                          </a:solidFill>
                          <a:effectLst/>
                        </a:rPr>
                        <a:t>58.053</a:t>
                      </a:r>
                      <a:endParaRPr lang="en-US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47905558"/>
                  </a:ext>
                </a:extLst>
              </a:tr>
              <a:tr h="21217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9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Jenkintown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30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u="none" strike="noStrike">
                          <a:solidFill>
                            <a:schemeClr val="tx1"/>
                          </a:solidFill>
                          <a:effectLst/>
                        </a:rPr>
                        <a:t>3.459</a:t>
                      </a:r>
                      <a:endParaRPr lang="en-US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u="none" strike="noStrike">
                          <a:solidFill>
                            <a:schemeClr val="tx1"/>
                          </a:solidFill>
                          <a:effectLst/>
                        </a:rPr>
                        <a:t>0.39</a:t>
                      </a:r>
                      <a:endParaRPr lang="en-US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u="none" strike="noStrike">
                          <a:solidFill>
                            <a:schemeClr val="tx1"/>
                          </a:solidFill>
                          <a:effectLst/>
                        </a:rPr>
                        <a:t>8.553</a:t>
                      </a:r>
                      <a:endParaRPr lang="en-US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u="none" strike="noStrike">
                          <a:solidFill>
                            <a:schemeClr val="tx1"/>
                          </a:solidFill>
                          <a:effectLst/>
                        </a:rPr>
                        <a:t>42.2143</a:t>
                      </a:r>
                      <a:endParaRPr lang="en-US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u="none" strike="noStrike">
                          <a:solidFill>
                            <a:schemeClr val="tx1"/>
                          </a:solidFill>
                          <a:effectLst/>
                        </a:rPr>
                        <a:t>54.6163</a:t>
                      </a:r>
                      <a:endParaRPr lang="en-US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14233579"/>
                  </a:ext>
                </a:extLst>
              </a:tr>
              <a:tr h="21217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West Norriton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30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3.459</a:t>
                      </a:r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0.39</a:t>
                      </a:r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4.475</a:t>
                      </a:r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39.204</a:t>
                      </a:r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47.528</a:t>
                      </a:r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63452166"/>
                  </a:ext>
                </a:extLst>
              </a:tr>
              <a:tr h="21217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9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Upper Pottsgrove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30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u="none" strike="noStrike">
                          <a:solidFill>
                            <a:schemeClr val="tx1"/>
                          </a:solidFill>
                          <a:effectLst/>
                        </a:rPr>
                        <a:t>3.459</a:t>
                      </a:r>
                      <a:endParaRPr lang="en-US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u="none" strike="noStrike">
                          <a:solidFill>
                            <a:schemeClr val="tx1"/>
                          </a:solidFill>
                          <a:effectLst/>
                        </a:rPr>
                        <a:t>0.39</a:t>
                      </a:r>
                      <a:endParaRPr lang="en-US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u="none" strike="noStrike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u="none" strike="noStrike">
                          <a:solidFill>
                            <a:schemeClr val="tx1"/>
                          </a:solidFill>
                          <a:effectLst/>
                        </a:rPr>
                        <a:t>38.102</a:t>
                      </a:r>
                      <a:endParaRPr lang="en-US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u="none" strike="noStrike">
                          <a:solidFill>
                            <a:schemeClr val="tx1"/>
                          </a:solidFill>
                          <a:effectLst/>
                        </a:rPr>
                        <a:t>45.951</a:t>
                      </a:r>
                      <a:endParaRPr lang="en-US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44167497"/>
                  </a:ext>
                </a:extLst>
              </a:tr>
              <a:tr h="21217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9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Lower Pottsgrove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30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u="none" strike="noStrike">
                          <a:solidFill>
                            <a:schemeClr val="tx1"/>
                          </a:solidFill>
                          <a:effectLst/>
                        </a:rPr>
                        <a:t>3.459</a:t>
                      </a:r>
                      <a:endParaRPr lang="en-US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u="none" strike="noStrike">
                          <a:solidFill>
                            <a:schemeClr val="tx1"/>
                          </a:solidFill>
                          <a:effectLst/>
                        </a:rPr>
                        <a:t>0.39</a:t>
                      </a:r>
                      <a:endParaRPr lang="en-US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u="none" strike="noStrike">
                          <a:solidFill>
                            <a:schemeClr val="tx1"/>
                          </a:solidFill>
                          <a:effectLst/>
                        </a:rPr>
                        <a:t>3.868</a:t>
                      </a:r>
                      <a:endParaRPr lang="en-US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u="none" strike="noStrike">
                          <a:solidFill>
                            <a:schemeClr val="tx1"/>
                          </a:solidFill>
                          <a:effectLst/>
                        </a:rPr>
                        <a:t>38.102</a:t>
                      </a:r>
                      <a:endParaRPr lang="en-US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u="none" strike="noStrike">
                          <a:solidFill>
                            <a:schemeClr val="tx1"/>
                          </a:solidFill>
                          <a:effectLst/>
                        </a:rPr>
                        <a:t>45.819</a:t>
                      </a:r>
                      <a:endParaRPr lang="en-US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31861821"/>
                  </a:ext>
                </a:extLst>
              </a:tr>
              <a:tr h="21217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9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East Norriton 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30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u="none" strike="noStrike">
                          <a:solidFill>
                            <a:schemeClr val="tx1"/>
                          </a:solidFill>
                          <a:effectLst/>
                        </a:rPr>
                        <a:t>3.459</a:t>
                      </a:r>
                      <a:endParaRPr lang="en-US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u="none" strike="noStrike">
                          <a:solidFill>
                            <a:schemeClr val="tx1"/>
                          </a:solidFill>
                          <a:effectLst/>
                        </a:rPr>
                        <a:t>0.39</a:t>
                      </a:r>
                      <a:endParaRPr lang="en-US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u="none" strike="noStrike">
                          <a:solidFill>
                            <a:schemeClr val="tx1"/>
                          </a:solidFill>
                          <a:effectLst/>
                        </a:rPr>
                        <a:t>2.727</a:t>
                      </a:r>
                      <a:endParaRPr lang="en-US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u="none" strike="noStrike">
                          <a:solidFill>
                            <a:schemeClr val="tx1"/>
                          </a:solidFill>
                          <a:effectLst/>
                        </a:rPr>
                        <a:t>39.204</a:t>
                      </a:r>
                      <a:endParaRPr lang="en-US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u="none" strike="noStrike">
                          <a:solidFill>
                            <a:schemeClr val="tx1"/>
                          </a:solidFill>
                          <a:effectLst/>
                        </a:rPr>
                        <a:t>45.78</a:t>
                      </a:r>
                      <a:endParaRPr lang="en-US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37867437"/>
                  </a:ext>
                </a:extLst>
              </a:tr>
              <a:tr h="21217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9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Lower Moreland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30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3.459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u="none" strike="noStrike">
                          <a:solidFill>
                            <a:schemeClr val="tx1"/>
                          </a:solidFill>
                          <a:effectLst/>
                        </a:rPr>
                        <a:t>0.39</a:t>
                      </a:r>
                      <a:endParaRPr lang="en-US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u="none" strike="noStrike">
                          <a:solidFill>
                            <a:schemeClr val="tx1"/>
                          </a:solidFill>
                          <a:effectLst/>
                        </a:rPr>
                        <a:t>4.94</a:t>
                      </a:r>
                      <a:endParaRPr lang="en-US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u="none" strike="noStrike">
                          <a:solidFill>
                            <a:schemeClr val="tx1"/>
                          </a:solidFill>
                          <a:effectLst/>
                        </a:rPr>
                        <a:t>36.7205</a:t>
                      </a:r>
                      <a:endParaRPr lang="en-US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u="none" strike="noStrike">
                          <a:solidFill>
                            <a:schemeClr val="tx1"/>
                          </a:solidFill>
                          <a:effectLst/>
                        </a:rPr>
                        <a:t>45.5095</a:t>
                      </a:r>
                      <a:endParaRPr lang="en-US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u="none" strike="noStrike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13583392"/>
                  </a:ext>
                </a:extLst>
              </a:tr>
              <a:tr h="21217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900" b="0" u="none" strike="noStrike">
                          <a:solidFill>
                            <a:schemeClr val="tx1"/>
                          </a:solidFill>
                          <a:effectLst/>
                        </a:rPr>
                        <a:t>Abington</a:t>
                      </a:r>
                      <a:endParaRPr lang="en-US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30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u="none" strike="noStrike">
                          <a:solidFill>
                            <a:schemeClr val="tx1"/>
                          </a:solidFill>
                          <a:effectLst/>
                        </a:rPr>
                        <a:t>3.459</a:t>
                      </a:r>
                      <a:endParaRPr lang="en-US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0.39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4.851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u="none" strike="noStrike">
                          <a:solidFill>
                            <a:schemeClr val="tx1"/>
                          </a:solidFill>
                          <a:effectLst/>
                        </a:rPr>
                        <a:t>36.621</a:t>
                      </a:r>
                      <a:endParaRPr lang="en-US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u="none" strike="noStrike">
                          <a:solidFill>
                            <a:schemeClr val="tx1"/>
                          </a:solidFill>
                          <a:effectLst/>
                        </a:rPr>
                        <a:t>45.321</a:t>
                      </a:r>
                      <a:endParaRPr lang="en-US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03972500"/>
                  </a:ext>
                </a:extLst>
              </a:tr>
              <a:tr h="21217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900" b="0" u="none" strike="noStrike">
                          <a:solidFill>
                            <a:schemeClr val="tx1"/>
                          </a:solidFill>
                          <a:effectLst/>
                        </a:rPr>
                        <a:t>Upper Dublin</a:t>
                      </a:r>
                      <a:endParaRPr lang="en-US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30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u="none" strike="noStrike">
                          <a:solidFill>
                            <a:schemeClr val="tx1"/>
                          </a:solidFill>
                          <a:effectLst/>
                        </a:rPr>
                        <a:t>3.459</a:t>
                      </a:r>
                      <a:endParaRPr lang="en-US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0.39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5.992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u="none" strike="noStrike">
                          <a:solidFill>
                            <a:schemeClr val="tx1"/>
                          </a:solidFill>
                          <a:effectLst/>
                        </a:rPr>
                        <a:t>35.2634</a:t>
                      </a:r>
                      <a:endParaRPr lang="en-US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u="none" strike="noStrike">
                          <a:solidFill>
                            <a:schemeClr val="tx1"/>
                          </a:solidFill>
                          <a:effectLst/>
                        </a:rPr>
                        <a:t>45.1044</a:t>
                      </a:r>
                      <a:endParaRPr lang="en-US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u="none" strike="noStrike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64402579"/>
                  </a:ext>
                </a:extLst>
              </a:tr>
              <a:tr h="21217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900" b="0" u="none" strike="noStrike">
                          <a:solidFill>
                            <a:schemeClr val="tx1"/>
                          </a:solidFill>
                          <a:effectLst/>
                        </a:rPr>
                        <a:t>West Pottsgrove</a:t>
                      </a:r>
                      <a:endParaRPr lang="en-US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30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u="none" strike="noStrike">
                          <a:solidFill>
                            <a:schemeClr val="tx1"/>
                          </a:solidFill>
                          <a:effectLst/>
                        </a:rPr>
                        <a:t>3.459</a:t>
                      </a:r>
                      <a:endParaRPr lang="en-US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u="none" strike="noStrike">
                          <a:solidFill>
                            <a:schemeClr val="tx1"/>
                          </a:solidFill>
                          <a:effectLst/>
                        </a:rPr>
                        <a:t>0.39</a:t>
                      </a:r>
                      <a:endParaRPr lang="en-US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u="none" strike="noStrike">
                          <a:solidFill>
                            <a:schemeClr val="tx1"/>
                          </a:solidFill>
                          <a:effectLst/>
                        </a:rPr>
                        <a:t>38.102</a:t>
                      </a:r>
                      <a:endParaRPr lang="en-US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u="none" strike="noStrike">
                          <a:solidFill>
                            <a:schemeClr val="tx1"/>
                          </a:solidFill>
                          <a:effectLst/>
                        </a:rPr>
                        <a:t>44.951</a:t>
                      </a:r>
                      <a:endParaRPr lang="en-US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99584396"/>
                  </a:ext>
                </a:extLst>
              </a:tr>
              <a:tr h="21217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900" b="0" u="none" strike="noStrike">
                          <a:solidFill>
                            <a:schemeClr val="tx1"/>
                          </a:solidFill>
                          <a:effectLst/>
                        </a:rPr>
                        <a:t>Schwenksville</a:t>
                      </a:r>
                      <a:endParaRPr lang="en-US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30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u="none" strike="noStrike">
                          <a:solidFill>
                            <a:schemeClr val="tx1"/>
                          </a:solidFill>
                          <a:effectLst/>
                        </a:rPr>
                        <a:t>3.459</a:t>
                      </a:r>
                      <a:endParaRPr lang="en-US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u="none" strike="noStrike">
                          <a:solidFill>
                            <a:schemeClr val="tx1"/>
                          </a:solidFill>
                          <a:effectLst/>
                        </a:rPr>
                        <a:t>0.39</a:t>
                      </a:r>
                      <a:endParaRPr lang="en-US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u="none" strike="noStrike">
                          <a:solidFill>
                            <a:schemeClr val="tx1"/>
                          </a:solidFill>
                          <a:effectLst/>
                        </a:rPr>
                        <a:t>6.4</a:t>
                      </a:r>
                      <a:endParaRPr lang="en-US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34.51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u="none" strike="noStrike">
                          <a:solidFill>
                            <a:schemeClr val="tx1"/>
                          </a:solidFill>
                          <a:effectLst/>
                        </a:rPr>
                        <a:t>44.759</a:t>
                      </a:r>
                      <a:endParaRPr lang="en-US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20944230"/>
                  </a:ext>
                </a:extLst>
              </a:tr>
              <a:tr h="21217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900" b="0" u="none" strike="noStrike">
                          <a:solidFill>
                            <a:schemeClr val="tx1"/>
                          </a:solidFill>
                          <a:effectLst/>
                        </a:rPr>
                        <a:t>Narberth</a:t>
                      </a:r>
                      <a:endParaRPr lang="en-US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30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u="none" strike="noStrike">
                          <a:solidFill>
                            <a:schemeClr val="tx1"/>
                          </a:solidFill>
                          <a:effectLst/>
                        </a:rPr>
                        <a:t>3.459</a:t>
                      </a:r>
                      <a:endParaRPr lang="en-US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u="none" strike="noStrike">
                          <a:solidFill>
                            <a:schemeClr val="tx1"/>
                          </a:solidFill>
                          <a:effectLst/>
                        </a:rPr>
                        <a:t>0.39</a:t>
                      </a:r>
                      <a:endParaRPr lang="en-US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u="none" strike="noStrike">
                          <a:solidFill>
                            <a:schemeClr val="tx1"/>
                          </a:solidFill>
                          <a:effectLst/>
                        </a:rPr>
                        <a:t>9.865</a:t>
                      </a:r>
                      <a:endParaRPr lang="en-US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30.1734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u="none" strike="noStrike">
                          <a:solidFill>
                            <a:schemeClr val="tx1"/>
                          </a:solidFill>
                          <a:effectLst/>
                        </a:rPr>
                        <a:t>43.8874</a:t>
                      </a:r>
                      <a:endParaRPr lang="en-US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18391506"/>
                  </a:ext>
                </a:extLst>
              </a:tr>
              <a:tr h="21217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900" b="0" u="none" strike="noStrike">
                          <a:solidFill>
                            <a:schemeClr val="tx1"/>
                          </a:solidFill>
                          <a:effectLst/>
                        </a:rPr>
                        <a:t>Hatboro Borough</a:t>
                      </a:r>
                      <a:endParaRPr lang="en-US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30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u="none" strike="noStrike">
                          <a:solidFill>
                            <a:schemeClr val="tx1"/>
                          </a:solidFill>
                          <a:effectLst/>
                        </a:rPr>
                        <a:t>3.459</a:t>
                      </a:r>
                      <a:endParaRPr lang="en-US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u="none" strike="noStrike">
                          <a:solidFill>
                            <a:schemeClr val="tx1"/>
                          </a:solidFill>
                          <a:effectLst/>
                        </a:rPr>
                        <a:t>0.39</a:t>
                      </a:r>
                      <a:endParaRPr lang="en-US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u="none" strike="noStrike">
                          <a:solidFill>
                            <a:schemeClr val="tx1"/>
                          </a:solidFill>
                          <a:effectLst/>
                        </a:rPr>
                        <a:t>9.789</a:t>
                      </a:r>
                      <a:endParaRPr lang="en-US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30.024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u="none" strike="noStrike">
                          <a:solidFill>
                            <a:schemeClr val="tx1"/>
                          </a:solidFill>
                          <a:effectLst/>
                        </a:rPr>
                        <a:t>43.662</a:t>
                      </a:r>
                      <a:endParaRPr lang="en-US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85494369"/>
                  </a:ext>
                </a:extLst>
              </a:tr>
              <a:tr h="21217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900" b="0" u="none" strike="noStrike">
                          <a:solidFill>
                            <a:schemeClr val="tx1"/>
                          </a:solidFill>
                          <a:effectLst/>
                        </a:rPr>
                        <a:t>Collegeville</a:t>
                      </a:r>
                      <a:endParaRPr lang="en-US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30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u="none" strike="noStrike">
                          <a:solidFill>
                            <a:schemeClr val="tx1"/>
                          </a:solidFill>
                          <a:effectLst/>
                        </a:rPr>
                        <a:t>3.459</a:t>
                      </a:r>
                      <a:endParaRPr lang="en-US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u="none" strike="noStrike">
                          <a:solidFill>
                            <a:schemeClr val="tx1"/>
                          </a:solidFill>
                          <a:effectLst/>
                        </a:rPr>
                        <a:t>0.39</a:t>
                      </a:r>
                      <a:endParaRPr lang="en-US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u="none" strike="noStrike">
                          <a:solidFill>
                            <a:schemeClr val="tx1"/>
                          </a:solidFill>
                          <a:effectLst/>
                        </a:rPr>
                        <a:t>5.2</a:t>
                      </a:r>
                      <a:endParaRPr lang="en-US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34.51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u="none" strike="noStrike">
                          <a:solidFill>
                            <a:schemeClr val="tx1"/>
                          </a:solidFill>
                          <a:effectLst/>
                        </a:rPr>
                        <a:t>43.559</a:t>
                      </a:r>
                      <a:endParaRPr lang="en-US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57843423"/>
                  </a:ext>
                </a:extLst>
              </a:tr>
              <a:tr h="21217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900" b="0" u="none" strike="noStrike">
                          <a:solidFill>
                            <a:schemeClr val="tx1"/>
                          </a:solidFill>
                          <a:effectLst/>
                        </a:rPr>
                        <a:t>Rockledge</a:t>
                      </a:r>
                      <a:endParaRPr lang="en-US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30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u="none" strike="noStrike">
                          <a:solidFill>
                            <a:schemeClr val="tx1"/>
                          </a:solidFill>
                          <a:effectLst/>
                        </a:rPr>
                        <a:t>3.459</a:t>
                      </a:r>
                      <a:endParaRPr lang="en-US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u="none" strike="noStrike">
                          <a:solidFill>
                            <a:schemeClr val="tx1"/>
                          </a:solidFill>
                          <a:effectLst/>
                        </a:rPr>
                        <a:t>0.39</a:t>
                      </a:r>
                      <a:endParaRPr lang="en-US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u="none" strike="noStrike">
                          <a:solidFill>
                            <a:schemeClr val="tx1"/>
                          </a:solidFill>
                          <a:effectLst/>
                        </a:rPr>
                        <a:t>7.35</a:t>
                      </a:r>
                      <a:endParaRPr lang="en-US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u="none" strike="noStrike">
                          <a:solidFill>
                            <a:schemeClr val="tx1"/>
                          </a:solidFill>
                          <a:effectLst/>
                        </a:rPr>
                        <a:t>31.77</a:t>
                      </a:r>
                      <a:endParaRPr lang="en-US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42.969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25650599"/>
                  </a:ext>
                </a:extLst>
              </a:tr>
              <a:tr h="21217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900" b="0" u="none" strike="noStrike">
                          <a:solidFill>
                            <a:schemeClr val="tx1"/>
                          </a:solidFill>
                          <a:effectLst/>
                        </a:rPr>
                        <a:t>Springfield</a:t>
                      </a:r>
                      <a:endParaRPr lang="en-US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30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u="none" strike="noStrike">
                          <a:solidFill>
                            <a:schemeClr val="tx1"/>
                          </a:solidFill>
                          <a:effectLst/>
                        </a:rPr>
                        <a:t>3.459</a:t>
                      </a:r>
                      <a:endParaRPr lang="en-US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u="none" strike="noStrike">
                          <a:solidFill>
                            <a:schemeClr val="tx1"/>
                          </a:solidFill>
                          <a:effectLst/>
                        </a:rPr>
                        <a:t>0.39</a:t>
                      </a:r>
                      <a:endParaRPr lang="en-US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u="none" strike="noStrike">
                          <a:solidFill>
                            <a:schemeClr val="tx1"/>
                          </a:solidFill>
                          <a:effectLst/>
                        </a:rPr>
                        <a:t>4.441</a:t>
                      </a:r>
                      <a:endParaRPr lang="en-US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u="none" strike="noStrike">
                          <a:solidFill>
                            <a:schemeClr val="tx1"/>
                          </a:solidFill>
                          <a:effectLst/>
                        </a:rPr>
                        <a:t>34.4687</a:t>
                      </a:r>
                      <a:endParaRPr lang="en-US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42.7587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6141468"/>
                  </a:ext>
                </a:extLst>
              </a:tr>
              <a:tr h="21217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900" b="0" u="none" strike="noStrike">
                          <a:solidFill>
                            <a:schemeClr val="tx1"/>
                          </a:solidFill>
                          <a:effectLst/>
                        </a:rPr>
                        <a:t>Royersford</a:t>
                      </a:r>
                      <a:endParaRPr lang="en-US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30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u="none" strike="noStrike">
                          <a:solidFill>
                            <a:schemeClr val="tx1"/>
                          </a:solidFill>
                          <a:effectLst/>
                        </a:rPr>
                        <a:t>3.459</a:t>
                      </a:r>
                      <a:endParaRPr lang="en-US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u="none" strike="noStrike">
                          <a:solidFill>
                            <a:schemeClr val="tx1"/>
                          </a:solidFill>
                          <a:effectLst/>
                        </a:rPr>
                        <a:t>0.39</a:t>
                      </a:r>
                      <a:endParaRPr lang="en-US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u="none" strike="noStrike">
                          <a:solidFill>
                            <a:schemeClr val="tx1"/>
                          </a:solidFill>
                          <a:effectLst/>
                        </a:rPr>
                        <a:t>10.2</a:t>
                      </a:r>
                      <a:endParaRPr lang="en-US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u="none" strike="noStrike">
                          <a:solidFill>
                            <a:schemeClr val="tx1"/>
                          </a:solidFill>
                          <a:effectLst/>
                        </a:rPr>
                        <a:t>28.1921</a:t>
                      </a:r>
                      <a:endParaRPr lang="en-US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42.2411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58920913"/>
                  </a:ext>
                </a:extLst>
              </a:tr>
              <a:tr h="21217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900" b="0" u="none" strike="noStrike">
                          <a:solidFill>
                            <a:schemeClr val="tx1"/>
                          </a:solidFill>
                          <a:effectLst/>
                        </a:rPr>
                        <a:t>Lower Frederick</a:t>
                      </a:r>
                      <a:endParaRPr lang="en-US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30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u="none" strike="noStrike">
                          <a:solidFill>
                            <a:schemeClr val="tx1"/>
                          </a:solidFill>
                          <a:effectLst/>
                        </a:rPr>
                        <a:t>3.459</a:t>
                      </a:r>
                      <a:endParaRPr lang="en-US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u="none" strike="noStrike">
                          <a:solidFill>
                            <a:schemeClr val="tx1"/>
                          </a:solidFill>
                          <a:effectLst/>
                        </a:rPr>
                        <a:t>0.39</a:t>
                      </a:r>
                      <a:endParaRPr lang="en-US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u="none" strike="noStrike">
                          <a:solidFill>
                            <a:schemeClr val="tx1"/>
                          </a:solidFill>
                          <a:effectLst/>
                        </a:rPr>
                        <a:t>2.82</a:t>
                      </a:r>
                      <a:endParaRPr lang="en-US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u="none" strike="noStrike">
                          <a:solidFill>
                            <a:schemeClr val="tx1"/>
                          </a:solidFill>
                          <a:effectLst/>
                        </a:rPr>
                        <a:t>34.51</a:t>
                      </a:r>
                      <a:endParaRPr lang="en-US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u="none" strike="noStrike">
                          <a:solidFill>
                            <a:schemeClr val="tx1"/>
                          </a:solidFill>
                          <a:effectLst/>
                        </a:rPr>
                        <a:t>41.179</a:t>
                      </a:r>
                      <a:endParaRPr lang="en-US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60847820"/>
                  </a:ext>
                </a:extLst>
              </a:tr>
              <a:tr h="21217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900" b="0" u="none" strike="noStrike">
                          <a:solidFill>
                            <a:schemeClr val="tx1"/>
                          </a:solidFill>
                          <a:effectLst/>
                        </a:rPr>
                        <a:t>Upper Moreland</a:t>
                      </a:r>
                      <a:endParaRPr lang="en-US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30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u="none" strike="noStrike">
                          <a:solidFill>
                            <a:schemeClr val="tx1"/>
                          </a:solidFill>
                          <a:effectLst/>
                        </a:rPr>
                        <a:t>3.459</a:t>
                      </a:r>
                      <a:endParaRPr lang="en-US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u="none" strike="noStrike">
                          <a:solidFill>
                            <a:schemeClr val="tx1"/>
                          </a:solidFill>
                          <a:effectLst/>
                        </a:rPr>
                        <a:t>0.39</a:t>
                      </a:r>
                      <a:endParaRPr lang="en-US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u="none" strike="noStrike">
                          <a:solidFill>
                            <a:schemeClr val="tx1"/>
                          </a:solidFill>
                          <a:effectLst/>
                        </a:rPr>
                        <a:t>5.469</a:t>
                      </a:r>
                      <a:endParaRPr lang="en-US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u="none" strike="noStrike">
                          <a:solidFill>
                            <a:schemeClr val="tx1"/>
                          </a:solidFill>
                          <a:effectLst/>
                        </a:rPr>
                        <a:t>31.7559</a:t>
                      </a:r>
                      <a:endParaRPr lang="en-US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u="none" strike="noStrike">
                          <a:solidFill>
                            <a:schemeClr val="tx1"/>
                          </a:solidFill>
                          <a:effectLst/>
                        </a:rPr>
                        <a:t>41.0739</a:t>
                      </a:r>
                      <a:endParaRPr lang="en-US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36402771"/>
                  </a:ext>
                </a:extLst>
              </a:tr>
              <a:tr h="21217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900" b="0" u="none" strike="noStrike">
                          <a:solidFill>
                            <a:schemeClr val="tx1"/>
                          </a:solidFill>
                          <a:effectLst/>
                        </a:rPr>
                        <a:t>Telford</a:t>
                      </a:r>
                      <a:endParaRPr lang="en-US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30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u="none" strike="noStrike">
                          <a:solidFill>
                            <a:schemeClr val="tx1"/>
                          </a:solidFill>
                          <a:effectLst/>
                        </a:rPr>
                        <a:t>3.459</a:t>
                      </a:r>
                      <a:endParaRPr lang="en-US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u="none" strike="noStrike">
                          <a:solidFill>
                            <a:schemeClr val="tx1"/>
                          </a:solidFill>
                          <a:effectLst/>
                        </a:rPr>
                        <a:t>0.39</a:t>
                      </a:r>
                      <a:endParaRPr lang="en-US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u="none" strike="noStrike">
                          <a:solidFill>
                            <a:schemeClr val="tx1"/>
                          </a:solidFill>
                          <a:effectLst/>
                        </a:rPr>
                        <a:t>6.74</a:t>
                      </a:r>
                      <a:endParaRPr lang="en-US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u="none" strike="noStrike">
                          <a:solidFill>
                            <a:schemeClr val="tx1"/>
                          </a:solidFill>
                          <a:effectLst/>
                        </a:rPr>
                        <a:t>30.32</a:t>
                      </a:r>
                      <a:endParaRPr lang="en-US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u="none" strike="noStrike">
                          <a:solidFill>
                            <a:schemeClr val="tx1"/>
                          </a:solidFill>
                          <a:effectLst/>
                        </a:rPr>
                        <a:t>40.909</a:t>
                      </a:r>
                      <a:endParaRPr lang="en-US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22998075"/>
                  </a:ext>
                </a:extLst>
              </a:tr>
              <a:tr h="21217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900" b="0" u="none" strike="noStrike">
                          <a:solidFill>
                            <a:schemeClr val="tx1"/>
                          </a:solidFill>
                          <a:effectLst/>
                        </a:rPr>
                        <a:t>Souderton</a:t>
                      </a:r>
                      <a:endParaRPr lang="en-US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30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u="none" strike="noStrike">
                          <a:solidFill>
                            <a:schemeClr val="tx1"/>
                          </a:solidFill>
                          <a:effectLst/>
                        </a:rPr>
                        <a:t>3.459</a:t>
                      </a:r>
                      <a:endParaRPr lang="en-US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u="none" strike="noStrike">
                          <a:solidFill>
                            <a:schemeClr val="tx1"/>
                          </a:solidFill>
                          <a:effectLst/>
                        </a:rPr>
                        <a:t>0.39</a:t>
                      </a:r>
                      <a:endParaRPr lang="en-US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u="none" strike="noStrike">
                          <a:solidFill>
                            <a:schemeClr val="tx1"/>
                          </a:solidFill>
                          <a:effectLst/>
                        </a:rPr>
                        <a:t>5.78</a:t>
                      </a:r>
                      <a:endParaRPr lang="en-US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u="none" strike="noStrike">
                          <a:solidFill>
                            <a:schemeClr val="tx1"/>
                          </a:solidFill>
                          <a:effectLst/>
                        </a:rPr>
                        <a:t>30.32</a:t>
                      </a:r>
                      <a:endParaRPr lang="en-US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u="none" strike="noStrike">
                          <a:solidFill>
                            <a:schemeClr val="tx1"/>
                          </a:solidFill>
                          <a:effectLst/>
                        </a:rPr>
                        <a:t>39.949</a:t>
                      </a:r>
                      <a:endParaRPr lang="en-US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09935312"/>
                  </a:ext>
                </a:extLst>
              </a:tr>
              <a:tr h="21217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900" b="0" u="none" strike="noStrike">
                          <a:solidFill>
                            <a:schemeClr val="tx1"/>
                          </a:solidFill>
                          <a:effectLst/>
                        </a:rPr>
                        <a:t>Perkiomen</a:t>
                      </a:r>
                      <a:endParaRPr lang="en-US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30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u="none" strike="noStrike">
                          <a:solidFill>
                            <a:schemeClr val="tx1"/>
                          </a:solidFill>
                          <a:effectLst/>
                        </a:rPr>
                        <a:t>3.459</a:t>
                      </a:r>
                      <a:endParaRPr lang="en-US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u="none" strike="noStrike">
                          <a:solidFill>
                            <a:schemeClr val="tx1"/>
                          </a:solidFill>
                          <a:effectLst/>
                        </a:rPr>
                        <a:t>0.39</a:t>
                      </a:r>
                      <a:endParaRPr lang="en-US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u="none" strike="noStrike">
                          <a:solidFill>
                            <a:schemeClr val="tx1"/>
                          </a:solidFill>
                          <a:effectLst/>
                        </a:rPr>
                        <a:t>0.62</a:t>
                      </a:r>
                      <a:endParaRPr lang="en-US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u="none" strike="noStrike">
                          <a:solidFill>
                            <a:schemeClr val="tx1"/>
                          </a:solidFill>
                          <a:effectLst/>
                        </a:rPr>
                        <a:t>34.51</a:t>
                      </a:r>
                      <a:endParaRPr lang="en-US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u="none" strike="noStrike">
                          <a:solidFill>
                            <a:schemeClr val="tx1"/>
                          </a:solidFill>
                          <a:effectLst/>
                        </a:rPr>
                        <a:t>38.979</a:t>
                      </a:r>
                      <a:endParaRPr lang="en-US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10761211"/>
                  </a:ext>
                </a:extLst>
              </a:tr>
              <a:tr h="21217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Trappe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30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3.459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0.39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0.47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34.51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38.829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1914236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92DB68F-D8FA-41E2-920E-DDF01F351824}"/>
              </a:ext>
            </a:extLst>
          </p:cNvPr>
          <p:cNvSpPr txBox="1"/>
          <p:nvPr/>
        </p:nvSpPr>
        <p:spPr>
          <a:xfrm>
            <a:off x="76200" y="609600"/>
            <a:ext cx="2963825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West Norriton Township’s 2020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total millage rate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ranks </a:t>
            </a: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</a:rPr>
              <a:t>5</a:t>
            </a:r>
            <a:r>
              <a:rPr lang="en-US" sz="2400" i="1" baseline="30000" dirty="0">
                <a:solidFill>
                  <a:schemeClr val="accent1">
                    <a:lumMod val="50000"/>
                  </a:schemeClr>
                </a:solidFill>
              </a:rPr>
              <a:t>th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highest out of 62 municipalities in Montgomery County.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AE301A-D83A-40F6-8047-5CDA84593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B42D6D-BECB-4D45-AE05-93BFA4483815}"/>
              </a:ext>
            </a:extLst>
          </p:cNvPr>
          <p:cNvSpPr txBox="1"/>
          <p:nvPr/>
        </p:nvSpPr>
        <p:spPr>
          <a:xfrm>
            <a:off x="76200" y="3581400"/>
            <a:ext cx="2963825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West Norriton Township’s 2020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township millage rate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ranks </a:t>
            </a: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</a:rPr>
              <a:t>26</a:t>
            </a:r>
            <a:r>
              <a:rPr lang="en-US" sz="2400" i="1" baseline="30000" dirty="0">
                <a:solidFill>
                  <a:schemeClr val="accent1">
                    <a:lumMod val="50000"/>
                  </a:schemeClr>
                </a:solidFill>
              </a:rPr>
              <a:t>th</a:t>
            </a:r>
            <a:r>
              <a:rPr lang="en-US" sz="2400" baseline="30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out of 62 municipalities in Montgomery County.</a:t>
            </a:r>
          </a:p>
        </p:txBody>
      </p:sp>
    </p:spTree>
    <p:extLst>
      <p:ext uri="{BB962C8B-B14F-4D97-AF65-F5344CB8AC3E}">
        <p14:creationId xmlns:p14="http://schemas.microsoft.com/office/powerpoint/2010/main" val="20298943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26609-E62D-4017-A326-E61E2C24A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3046"/>
            <a:ext cx="7704667" cy="990600"/>
          </a:xfrm>
        </p:spPr>
        <p:txBody>
          <a:bodyPr/>
          <a:lstStyle/>
          <a:p>
            <a:r>
              <a:rPr lang="en-US" dirty="0"/>
              <a:t>Real Estate Tax Bill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9EC699-8033-427E-9043-AFB20B7C3EBE}"/>
              </a:ext>
            </a:extLst>
          </p:cNvPr>
          <p:cNvSpPr txBox="1"/>
          <p:nvPr/>
        </p:nvSpPr>
        <p:spPr>
          <a:xfrm>
            <a:off x="457200" y="1295400"/>
            <a:ext cx="82296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400" dirty="0">
              <a:latin typeface="Bernard MT Condensed" panose="02050806060905020404" pitchFamily="18" charset="0"/>
            </a:endParaRPr>
          </a:p>
          <a:p>
            <a:pPr algn="ctr"/>
            <a:r>
              <a:rPr lang="en-US" sz="4400" dirty="0">
                <a:latin typeface="Bernard MT Condensed" panose="02050806060905020404" pitchFamily="18" charset="0"/>
              </a:rPr>
              <a:t>Tax Bill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Average home assessment in West Norriton Township is $125,000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$125,000 x 4.475 mils = $559.38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General - $419.53</a:t>
            </a:r>
          </a:p>
          <a:p>
            <a:pPr algn="ctr"/>
            <a:r>
              <a:rPr lang="en-US" dirty="0"/>
              <a:t>Debt - $106.28</a:t>
            </a:r>
          </a:p>
          <a:p>
            <a:pPr algn="ctr"/>
            <a:r>
              <a:rPr lang="en-US" dirty="0"/>
              <a:t>Fire – $24.62</a:t>
            </a:r>
          </a:p>
          <a:p>
            <a:pPr algn="ctr"/>
            <a:r>
              <a:rPr lang="en-US" dirty="0"/>
              <a:t>Parks - $8.95</a:t>
            </a:r>
          </a:p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CAB1AB2-C1D2-4F3D-8CD1-05E7D7B0D6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67018">
            <a:off x="5835186" y="501085"/>
            <a:ext cx="3033416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2273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839200" cy="160934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Department Highlights</a:t>
            </a:r>
            <a:br>
              <a:rPr lang="en-US" dirty="0"/>
            </a:br>
            <a:r>
              <a:rPr lang="en-US" dirty="0"/>
              <a:t>Administration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55452" y="1837944"/>
            <a:ext cx="4038600" cy="4443985"/>
          </a:xfrm>
        </p:spPr>
        <p:txBody>
          <a:bodyPr>
            <a:normAutofit/>
          </a:bodyPr>
          <a:lstStyle/>
          <a:p>
            <a:r>
              <a:rPr lang="en-US" u="sng" dirty="0"/>
              <a:t>Personnel</a:t>
            </a:r>
          </a:p>
          <a:p>
            <a:pPr lvl="1"/>
            <a:r>
              <a:rPr lang="en-US" dirty="0"/>
              <a:t>Township Commissioners</a:t>
            </a:r>
          </a:p>
          <a:p>
            <a:pPr lvl="1"/>
            <a:r>
              <a:rPr lang="en-US" dirty="0"/>
              <a:t>Tax Collector</a:t>
            </a:r>
          </a:p>
          <a:p>
            <a:pPr lvl="1"/>
            <a:r>
              <a:rPr lang="en-US" dirty="0"/>
              <a:t>Township Manager/Secretary</a:t>
            </a:r>
          </a:p>
          <a:p>
            <a:pPr lvl="1"/>
            <a:r>
              <a:rPr lang="en-US" dirty="0"/>
              <a:t>Director of Administration</a:t>
            </a:r>
          </a:p>
          <a:p>
            <a:pPr lvl="1"/>
            <a:r>
              <a:rPr lang="en-US" dirty="0"/>
              <a:t>Director of Finance</a:t>
            </a:r>
          </a:p>
          <a:p>
            <a:pPr lvl="1"/>
            <a:r>
              <a:rPr lang="en-US" dirty="0"/>
              <a:t>Bookkeeper</a:t>
            </a:r>
          </a:p>
          <a:p>
            <a:pPr lvl="1"/>
            <a:r>
              <a:rPr lang="en-US" dirty="0"/>
              <a:t>Secretary-Code Enforcement</a:t>
            </a:r>
          </a:p>
          <a:p>
            <a:pPr lvl="1"/>
            <a:r>
              <a:rPr lang="en-US" dirty="0"/>
              <a:t>Receptionist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932152" y="1905000"/>
            <a:ext cx="4097548" cy="3429001"/>
          </a:xfrm>
        </p:spPr>
        <p:txBody>
          <a:bodyPr>
            <a:normAutofit/>
          </a:bodyPr>
          <a:lstStyle/>
          <a:p>
            <a:r>
              <a:rPr lang="en-US" u="sng" dirty="0"/>
              <a:t>Budget Impacts</a:t>
            </a:r>
          </a:p>
          <a:p>
            <a:pPr lvl="1"/>
            <a:r>
              <a:rPr lang="en-US" sz="1800" dirty="0"/>
              <a:t>Salary costs </a:t>
            </a:r>
          </a:p>
          <a:p>
            <a:pPr lvl="1"/>
            <a:r>
              <a:rPr lang="en-US" sz="1800" dirty="0"/>
              <a:t>Increased advertising costs &amp; printing</a:t>
            </a:r>
          </a:p>
          <a:p>
            <a:pPr lvl="1"/>
            <a:r>
              <a:rPr lang="en-US" dirty="0"/>
              <a:t>Legal and Engineering fees</a:t>
            </a:r>
          </a:p>
          <a:p>
            <a:pPr lvl="1"/>
            <a:r>
              <a:rPr lang="en-US" sz="1800" dirty="0"/>
              <a:t>Computers and Technology costs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581400"/>
            <a:ext cx="2115500" cy="1700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77685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84632"/>
            <a:ext cx="8763000" cy="119176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Department Highlights</a:t>
            </a:r>
            <a:br>
              <a:rPr lang="en-US" dirty="0"/>
            </a:br>
            <a:r>
              <a:rPr lang="en-US" dirty="0"/>
              <a:t>Police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u="sng" dirty="0"/>
              <a:t>Personnel</a:t>
            </a:r>
          </a:p>
          <a:p>
            <a:pPr lvl="1"/>
            <a:r>
              <a:rPr lang="en-US" dirty="0"/>
              <a:t>Chief of Police</a:t>
            </a:r>
          </a:p>
          <a:p>
            <a:pPr lvl="1"/>
            <a:r>
              <a:rPr lang="en-US" dirty="0"/>
              <a:t>Deputy Chief of Police</a:t>
            </a:r>
          </a:p>
          <a:p>
            <a:pPr lvl="1"/>
            <a:r>
              <a:rPr lang="en-US" dirty="0"/>
              <a:t>(5) Sergeants</a:t>
            </a:r>
          </a:p>
          <a:p>
            <a:pPr lvl="1"/>
            <a:r>
              <a:rPr lang="en-US" dirty="0"/>
              <a:t>(3) Detectives</a:t>
            </a:r>
          </a:p>
          <a:p>
            <a:pPr lvl="1"/>
            <a:r>
              <a:rPr lang="en-US" dirty="0"/>
              <a:t>(4) Corporals</a:t>
            </a:r>
          </a:p>
          <a:p>
            <a:pPr lvl="1"/>
            <a:r>
              <a:rPr lang="en-US" dirty="0"/>
              <a:t>(13) Patrol</a:t>
            </a:r>
          </a:p>
          <a:p>
            <a:pPr lvl="1"/>
            <a:r>
              <a:rPr lang="en-US" dirty="0"/>
              <a:t>Lead Clerk</a:t>
            </a:r>
          </a:p>
          <a:p>
            <a:pPr lvl="1"/>
            <a:r>
              <a:rPr lang="en-US" dirty="0"/>
              <a:t>Secretary</a:t>
            </a:r>
          </a:p>
          <a:p>
            <a:pPr lvl="1"/>
            <a:r>
              <a:rPr lang="en-US" dirty="0"/>
              <a:t>Receptionist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00600" y="1936871"/>
            <a:ext cx="4021348" cy="3581401"/>
          </a:xfrm>
        </p:spPr>
        <p:txBody>
          <a:bodyPr>
            <a:normAutofit/>
          </a:bodyPr>
          <a:lstStyle/>
          <a:p>
            <a:r>
              <a:rPr lang="en-US" u="sng" dirty="0"/>
              <a:t>Budget Impacts</a:t>
            </a:r>
          </a:p>
          <a:p>
            <a:pPr lvl="1"/>
            <a:r>
              <a:rPr lang="en-US" dirty="0"/>
              <a:t>Salary &amp; Contractual items</a:t>
            </a:r>
          </a:p>
          <a:p>
            <a:pPr lvl="1"/>
            <a:r>
              <a:rPr lang="en-US" dirty="0"/>
              <a:t>Maintains existing level and services of the police force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429000"/>
            <a:ext cx="3348159" cy="22261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84632"/>
            <a:ext cx="1269678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744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60934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Department Highlights</a:t>
            </a:r>
            <a:br>
              <a:rPr lang="en-US" dirty="0"/>
            </a:br>
            <a:r>
              <a:rPr lang="en-US" dirty="0"/>
              <a:t>Building &amp; Zoning </a:t>
            </a:r>
            <a:br>
              <a:rPr lang="en-US" dirty="0"/>
            </a:br>
            <a:r>
              <a:rPr lang="en-US" dirty="0"/>
              <a:t>Health &amp; Welfare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28800"/>
            <a:ext cx="7543800" cy="3625596"/>
          </a:xfrm>
        </p:spPr>
        <p:txBody>
          <a:bodyPr/>
          <a:lstStyle/>
          <a:p>
            <a:r>
              <a:rPr lang="en-US" u="sng" dirty="0"/>
              <a:t>Personnel</a:t>
            </a:r>
          </a:p>
          <a:p>
            <a:pPr lvl="1"/>
            <a:r>
              <a:rPr lang="en-US" dirty="0"/>
              <a:t>Director of Public Works &amp; Planning</a:t>
            </a:r>
          </a:p>
          <a:p>
            <a:pPr lvl="1"/>
            <a:endParaRPr lang="en-US" dirty="0"/>
          </a:p>
          <a:p>
            <a:r>
              <a:rPr lang="en-US" u="sng" dirty="0"/>
              <a:t>Budget Impacts</a:t>
            </a:r>
          </a:p>
          <a:p>
            <a:pPr lvl="1"/>
            <a:r>
              <a:rPr lang="en-US" dirty="0"/>
              <a:t>Salary (portion)</a:t>
            </a:r>
          </a:p>
          <a:p>
            <a:pPr lvl="1"/>
            <a:r>
              <a:rPr lang="en-US" dirty="0"/>
              <a:t>Code review/inspection costs</a:t>
            </a:r>
          </a:p>
          <a:p>
            <a:pPr lvl="1"/>
            <a:r>
              <a:rPr lang="en-US" dirty="0"/>
              <a:t>Costs associated with disposal of asphalt and street sweeper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378569"/>
            <a:ext cx="2690812" cy="1641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378569"/>
            <a:ext cx="2438400" cy="1641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14298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187147"/>
            <a:ext cx="8915400" cy="1609344"/>
          </a:xfrm>
        </p:spPr>
        <p:txBody>
          <a:bodyPr>
            <a:normAutofit/>
          </a:bodyPr>
          <a:lstStyle/>
          <a:p>
            <a:pPr algn="ctr"/>
            <a:r>
              <a:rPr lang="en-US" sz="4900" dirty="0"/>
              <a:t>Departmental Highlights</a:t>
            </a:r>
            <a:br>
              <a:rPr lang="en-US" dirty="0"/>
            </a:br>
            <a:r>
              <a:rPr lang="en-US" sz="4900" dirty="0"/>
              <a:t>Public 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8644" y="1821780"/>
            <a:ext cx="3739896" cy="3368674"/>
          </a:xfrm>
        </p:spPr>
        <p:txBody>
          <a:bodyPr>
            <a:normAutofit/>
          </a:bodyPr>
          <a:lstStyle/>
          <a:p>
            <a:r>
              <a:rPr lang="en-US" u="sng" dirty="0"/>
              <a:t>Personnel</a:t>
            </a:r>
          </a:p>
          <a:p>
            <a:pPr lvl="1"/>
            <a:r>
              <a:rPr lang="en-US" dirty="0"/>
              <a:t>Director of Public Works &amp; Planning</a:t>
            </a:r>
          </a:p>
          <a:p>
            <a:pPr lvl="1"/>
            <a:r>
              <a:rPr lang="en-US" dirty="0"/>
              <a:t>Foreman</a:t>
            </a:r>
          </a:p>
          <a:p>
            <a:pPr lvl="1"/>
            <a:r>
              <a:rPr lang="en-US" dirty="0"/>
              <a:t>Assistant Foreman</a:t>
            </a:r>
          </a:p>
          <a:p>
            <a:pPr lvl="1"/>
            <a:r>
              <a:rPr lang="en-US" dirty="0"/>
              <a:t>(4) Laborers</a:t>
            </a:r>
          </a:p>
          <a:p>
            <a:pPr lvl="1"/>
            <a:r>
              <a:rPr lang="en-US" dirty="0"/>
              <a:t>Mechanic</a:t>
            </a:r>
          </a:p>
          <a:p>
            <a:pPr lvl="1"/>
            <a:r>
              <a:rPr lang="en-US" dirty="0"/>
              <a:t>(3) Seasonal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3926" y="1828800"/>
            <a:ext cx="3739896" cy="2743200"/>
          </a:xfrm>
        </p:spPr>
        <p:txBody>
          <a:bodyPr>
            <a:normAutofit/>
          </a:bodyPr>
          <a:lstStyle/>
          <a:p>
            <a:r>
              <a:rPr lang="en-US" u="sng" dirty="0"/>
              <a:t>Budget Impacts</a:t>
            </a:r>
          </a:p>
          <a:p>
            <a:pPr lvl="1"/>
            <a:r>
              <a:rPr lang="en-US" dirty="0"/>
              <a:t>Maintains all departmental services at current levels</a:t>
            </a:r>
          </a:p>
          <a:p>
            <a:r>
              <a:rPr lang="en-US" u="sng" dirty="0"/>
              <a:t>Department Facts</a:t>
            </a:r>
          </a:p>
          <a:p>
            <a:pPr lvl="1"/>
            <a:r>
              <a:rPr lang="en-US" dirty="0"/>
              <a:t>38.14 miles of roadway</a:t>
            </a:r>
          </a:p>
          <a:p>
            <a:pPr lvl="1"/>
            <a:r>
              <a:rPr lang="en-US" dirty="0"/>
              <a:t>898 street lights</a:t>
            </a:r>
          </a:p>
          <a:p>
            <a:pPr lvl="1"/>
            <a:r>
              <a:rPr lang="en-US" dirty="0"/>
              <a:t>2,054 street signs</a:t>
            </a:r>
          </a:p>
          <a:p>
            <a:pPr lvl="1"/>
            <a:r>
              <a:rPr lang="en-US" dirty="0"/>
              <a:t>15 signalized intersections</a:t>
            </a:r>
          </a:p>
          <a:p>
            <a:pPr marL="411480" lvl="1" indent="0">
              <a:buNone/>
            </a:pP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621894"/>
            <a:ext cx="1473916" cy="14739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388">
            <a:off x="2160672" y="4490411"/>
            <a:ext cx="1934219" cy="14506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891795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610" y="157619"/>
            <a:ext cx="8686800" cy="1609344"/>
          </a:xfrm>
        </p:spPr>
        <p:txBody>
          <a:bodyPr>
            <a:noAutofit/>
          </a:bodyPr>
          <a:lstStyle/>
          <a:p>
            <a:pPr algn="ctr"/>
            <a:r>
              <a:rPr lang="en-US" sz="4400" dirty="0"/>
              <a:t>Departmental Highlights</a:t>
            </a:r>
            <a:br>
              <a:rPr lang="en-US" sz="4400" dirty="0"/>
            </a:br>
            <a:r>
              <a:rPr lang="en-US" sz="4400" dirty="0"/>
              <a:t>Parks &amp; Recreation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905000"/>
            <a:ext cx="3739896" cy="3368674"/>
          </a:xfrm>
        </p:spPr>
        <p:txBody>
          <a:bodyPr/>
          <a:lstStyle/>
          <a:p>
            <a:r>
              <a:rPr lang="en-US" u="sng" dirty="0"/>
              <a:t>Personnel</a:t>
            </a:r>
          </a:p>
          <a:p>
            <a:pPr lvl="1"/>
            <a:r>
              <a:rPr lang="en-US" dirty="0"/>
              <a:t>Director of Parks &amp; Recreation</a:t>
            </a:r>
          </a:p>
          <a:p>
            <a:pPr lvl="1"/>
            <a:r>
              <a:rPr lang="en-US" dirty="0"/>
              <a:t>Assistant Director </a:t>
            </a:r>
          </a:p>
          <a:p>
            <a:pPr lvl="1"/>
            <a:r>
              <a:rPr lang="en-US" dirty="0"/>
              <a:t>Various seasonal employees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9040" y="1907166"/>
            <a:ext cx="4495800" cy="4407408"/>
          </a:xfrm>
        </p:spPr>
        <p:txBody>
          <a:bodyPr/>
          <a:lstStyle/>
          <a:p>
            <a:r>
              <a:rPr lang="en-US" u="sng" dirty="0"/>
              <a:t>Budget Impacts</a:t>
            </a:r>
          </a:p>
          <a:p>
            <a:pPr lvl="1"/>
            <a:r>
              <a:rPr lang="en-US" dirty="0"/>
              <a:t>Maintains current programs and services</a:t>
            </a:r>
          </a:p>
          <a:p>
            <a:pPr lvl="1"/>
            <a:r>
              <a:rPr lang="en-US" dirty="0"/>
              <a:t>Capital Improvements</a:t>
            </a:r>
          </a:p>
          <a:p>
            <a:pPr lvl="2"/>
            <a:r>
              <a:rPr lang="en-US" dirty="0"/>
              <a:t>New pavilion at Centennial Park</a:t>
            </a:r>
          </a:p>
          <a:p>
            <a:pPr lvl="2"/>
            <a:r>
              <a:rPr lang="en-US" dirty="0"/>
              <a:t>Tree Removal</a:t>
            </a:r>
          </a:p>
          <a:p>
            <a:pPr lvl="2"/>
            <a:r>
              <a:rPr lang="en-US" dirty="0"/>
              <a:t>New message boards and park signage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92" y="4108375"/>
            <a:ext cx="249916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2366">
            <a:off x="6482470" y="4248857"/>
            <a:ext cx="2037651" cy="14008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9768">
            <a:off x="4282935" y="4220605"/>
            <a:ext cx="1186245" cy="145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1615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295400" y="152400"/>
            <a:ext cx="6270922" cy="2478746"/>
          </a:xfrm>
        </p:spPr>
        <p:txBody>
          <a:bodyPr>
            <a:normAutofit/>
          </a:bodyPr>
          <a:lstStyle/>
          <a:p>
            <a:pPr algn="ctr"/>
            <a:r>
              <a:rPr lang="en-US" sz="7200" dirty="0"/>
              <a:t>FY 2021 </a:t>
            </a:r>
            <a:br>
              <a:rPr lang="en-US" sz="7200" dirty="0"/>
            </a:br>
            <a:r>
              <a:rPr lang="en-US" sz="7200" dirty="0"/>
              <a:t>Sewer Fund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583513" y="4495801"/>
            <a:ext cx="4960287" cy="685800"/>
          </a:xfrm>
        </p:spPr>
        <p:txBody>
          <a:bodyPr/>
          <a:lstStyle/>
          <a:p>
            <a:r>
              <a:rPr lang="en-US" dirty="0"/>
              <a:t>West </a:t>
            </a:r>
            <a:r>
              <a:rPr lang="en-US" dirty="0" err="1"/>
              <a:t>Norriton</a:t>
            </a:r>
            <a:r>
              <a:rPr lang="en-US" dirty="0"/>
              <a:t> Township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3DDA76-D8CE-4F05-8F15-E71E637A53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7230" y="2614932"/>
            <a:ext cx="2829539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1404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825" y="228600"/>
            <a:ext cx="7704667" cy="1425606"/>
          </a:xfrm>
        </p:spPr>
        <p:txBody>
          <a:bodyPr/>
          <a:lstStyle/>
          <a:p>
            <a:r>
              <a:rPr lang="en-US" dirty="0"/>
              <a:t>FY 2021</a:t>
            </a:r>
            <a:br>
              <a:rPr lang="en-US" dirty="0"/>
            </a:br>
            <a:r>
              <a:rPr lang="en-US" dirty="0"/>
              <a:t>Sewer Fund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666" y="2003394"/>
            <a:ext cx="7704667" cy="3332816"/>
          </a:xfrm>
        </p:spPr>
        <p:txBody>
          <a:bodyPr/>
          <a:lstStyle/>
          <a:p>
            <a:r>
              <a:rPr lang="en-US" dirty="0"/>
              <a:t>Sewer Fund revenues reflect rate increase that went into effect on January 1, 2015</a:t>
            </a:r>
          </a:p>
          <a:p>
            <a:pPr lvl="1"/>
            <a:r>
              <a:rPr lang="en-US" sz="2000" b="1" i="1" dirty="0"/>
              <a:t>No proposed rate increase for FY 2021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FA5995-C74B-41B9-8E2A-C380E018F6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3124200"/>
            <a:ext cx="3432849" cy="280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2202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744" y="19225"/>
            <a:ext cx="7543800" cy="160934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FY 2021 Sewer Fund</a:t>
            </a:r>
            <a:br>
              <a:rPr lang="en-US" dirty="0"/>
            </a:br>
            <a:r>
              <a:rPr lang="en-US" dirty="0"/>
              <a:t>Revenues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18998AC-0DD6-4429-96A9-398FB58C59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8223440"/>
              </p:ext>
            </p:extLst>
          </p:nvPr>
        </p:nvGraphicFramePr>
        <p:xfrm>
          <a:off x="228600" y="1828800"/>
          <a:ext cx="8763000" cy="4402125"/>
        </p:xfrm>
        <a:graphic>
          <a:graphicData uri="http://schemas.openxmlformats.org/drawingml/2006/table">
            <a:tbl>
              <a:tblPr/>
              <a:tblGrid>
                <a:gridCol w="770892">
                  <a:extLst>
                    <a:ext uri="{9D8B030D-6E8A-4147-A177-3AD203B41FA5}">
                      <a16:colId xmlns:a16="http://schemas.microsoft.com/office/drawing/2014/main" val="151666490"/>
                    </a:ext>
                  </a:extLst>
                </a:gridCol>
                <a:gridCol w="2517199">
                  <a:extLst>
                    <a:ext uri="{9D8B030D-6E8A-4147-A177-3AD203B41FA5}">
                      <a16:colId xmlns:a16="http://schemas.microsoft.com/office/drawing/2014/main" val="111176488"/>
                    </a:ext>
                  </a:extLst>
                </a:gridCol>
                <a:gridCol w="786625">
                  <a:extLst>
                    <a:ext uri="{9D8B030D-6E8A-4147-A177-3AD203B41FA5}">
                      <a16:colId xmlns:a16="http://schemas.microsoft.com/office/drawing/2014/main" val="2962302579"/>
                    </a:ext>
                  </a:extLst>
                </a:gridCol>
                <a:gridCol w="786625">
                  <a:extLst>
                    <a:ext uri="{9D8B030D-6E8A-4147-A177-3AD203B41FA5}">
                      <a16:colId xmlns:a16="http://schemas.microsoft.com/office/drawing/2014/main" val="454772167"/>
                    </a:ext>
                  </a:extLst>
                </a:gridCol>
                <a:gridCol w="786625">
                  <a:extLst>
                    <a:ext uri="{9D8B030D-6E8A-4147-A177-3AD203B41FA5}">
                      <a16:colId xmlns:a16="http://schemas.microsoft.com/office/drawing/2014/main" val="157492632"/>
                    </a:ext>
                  </a:extLst>
                </a:gridCol>
                <a:gridCol w="786625">
                  <a:extLst>
                    <a:ext uri="{9D8B030D-6E8A-4147-A177-3AD203B41FA5}">
                      <a16:colId xmlns:a16="http://schemas.microsoft.com/office/drawing/2014/main" val="1798898280"/>
                    </a:ext>
                  </a:extLst>
                </a:gridCol>
                <a:gridCol w="786625">
                  <a:extLst>
                    <a:ext uri="{9D8B030D-6E8A-4147-A177-3AD203B41FA5}">
                      <a16:colId xmlns:a16="http://schemas.microsoft.com/office/drawing/2014/main" val="1166475916"/>
                    </a:ext>
                  </a:extLst>
                </a:gridCol>
                <a:gridCol w="770892">
                  <a:extLst>
                    <a:ext uri="{9D8B030D-6E8A-4147-A177-3AD203B41FA5}">
                      <a16:colId xmlns:a16="http://schemas.microsoft.com/office/drawing/2014/main" val="2351764265"/>
                    </a:ext>
                  </a:extLst>
                </a:gridCol>
                <a:gridCol w="770892">
                  <a:extLst>
                    <a:ext uri="{9D8B030D-6E8A-4147-A177-3AD203B41FA5}">
                      <a16:colId xmlns:a16="http://schemas.microsoft.com/office/drawing/2014/main" val="1264349119"/>
                    </a:ext>
                  </a:extLst>
                </a:gridCol>
              </a:tblGrid>
              <a:tr h="2096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2019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2019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2582880"/>
                  </a:ext>
                </a:extLst>
              </a:tr>
              <a:tr h="2096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G.L. #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Account Title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Budget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Actual 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Budget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Actual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Budget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Actual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Budget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094811"/>
                  </a:ext>
                </a:extLst>
              </a:tr>
              <a:tr h="2096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1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sng" strike="noStrike" dirty="0">
                          <a:effectLst/>
                          <a:latin typeface="Arial" panose="020B0604020202020204" pitchFamily="34" charset="0"/>
                        </a:rPr>
                        <a:t>REVENUES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</a:rPr>
                        <a:t>12/31/2018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12/31/2019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9/30/2020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9080635"/>
                  </a:ext>
                </a:extLst>
              </a:tr>
              <a:tr h="2096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80.341.000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</a:rPr>
                        <a:t>Interest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2,500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</a:rPr>
                        <a:t>4,585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</a:rPr>
                        <a:t>2,500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25,458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7,500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7,205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effectLst/>
                          <a:latin typeface="Arial" panose="020B0604020202020204" pitchFamily="34" charset="0"/>
                        </a:rPr>
                        <a:t>7,500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2992686"/>
                  </a:ext>
                </a:extLst>
              </a:tr>
              <a:tr h="2096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80.354.015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</a:rPr>
                        <a:t>LSA Grant-Sewer Rehab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365626"/>
                  </a:ext>
                </a:extLst>
              </a:tr>
              <a:tr h="2096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80.364.100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</a:rPr>
                        <a:t>Sewer Rental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</a:rPr>
                        <a:t>3,482,189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2,581,686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3,480,000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</a:rPr>
                        <a:t>3,478,164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</a:rPr>
                        <a:t>3,480,000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2,510,876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effectLst/>
                          <a:latin typeface="Arial" panose="020B0604020202020204" pitchFamily="34" charset="0"/>
                        </a:rPr>
                        <a:t>3,480,000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7968957"/>
                  </a:ext>
                </a:extLst>
              </a:tr>
              <a:tr h="2096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80.364.101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</a:rPr>
                        <a:t>Penalties on Sewer Rental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</a:rPr>
                        <a:t>72,000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55,576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72,000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84,796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</a:rPr>
                        <a:t>72,000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-17,859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effectLst/>
                          <a:latin typeface="Arial" panose="020B0604020202020204" pitchFamily="34" charset="0"/>
                        </a:rPr>
                        <a:t>72,000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70676"/>
                  </a:ext>
                </a:extLst>
              </a:tr>
              <a:tr h="2096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80.364.102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</a:rPr>
                        <a:t>Sewer Certifications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</a:rPr>
                        <a:t>8,000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9,390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8,000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10,775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</a:rPr>
                        <a:t>8,000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8,525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effectLst/>
                          <a:latin typeface="Arial" panose="020B0604020202020204" pitchFamily="34" charset="0"/>
                        </a:rPr>
                        <a:t>8,000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0585027"/>
                  </a:ext>
                </a:extLst>
              </a:tr>
              <a:tr h="2096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80.364.105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</a:rPr>
                        <a:t>Application Fees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500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500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300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</a:rPr>
                        <a:t>500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effectLst/>
                          <a:latin typeface="Arial" panose="020B0604020202020204" pitchFamily="34" charset="0"/>
                        </a:rPr>
                        <a:t>500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1170754"/>
                  </a:ext>
                </a:extLst>
              </a:tr>
              <a:tr h="2096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80.364.110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</a:rPr>
                        <a:t>Sewer Tapping Fees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2,740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136,956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2,740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0199524"/>
                  </a:ext>
                </a:extLst>
              </a:tr>
              <a:tr h="2096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80.364.313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</a:rPr>
                        <a:t>Reimbursement Engineer-</a:t>
                      </a:r>
                      <a:r>
                        <a:rPr lang="en-US" sz="800" b="0" i="0" u="none" strike="noStrike" dirty="0" err="1">
                          <a:effectLst/>
                          <a:latin typeface="Arial" panose="020B0604020202020204" pitchFamily="34" charset="0"/>
                        </a:rPr>
                        <a:t>Devel</a:t>
                      </a:r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2,500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500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2,500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1,500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</a:rPr>
                        <a:t>2,500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500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effectLst/>
                          <a:latin typeface="Arial" panose="020B0604020202020204" pitchFamily="34" charset="0"/>
                        </a:rPr>
                        <a:t>2,500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3892325"/>
                  </a:ext>
                </a:extLst>
              </a:tr>
              <a:tr h="2096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80.380.000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</a:rPr>
                        <a:t>Miscellaneous Receipts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</a:rPr>
                        <a:t>1,550,175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150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8234661"/>
                  </a:ext>
                </a:extLst>
              </a:tr>
              <a:tr h="2096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80.380.002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</a:rPr>
                        <a:t>Refund - Insurance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650786"/>
                  </a:ext>
                </a:extLst>
              </a:tr>
              <a:tr h="2096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80.391.000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</a:rPr>
                        <a:t>Proceeds of Gen. Fixed Assets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4653641"/>
                  </a:ext>
                </a:extLst>
              </a:tr>
              <a:tr h="2096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80.392.010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</a:rPr>
                        <a:t>Transfer from General Fund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140,967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0542109"/>
                  </a:ext>
                </a:extLst>
              </a:tr>
              <a:tr h="2096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80.392.080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</a:rPr>
                        <a:t>Transfer from Sewer Capital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2508454"/>
                  </a:ext>
                </a:extLst>
              </a:tr>
              <a:tr h="2096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80.392.100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</a:rPr>
                        <a:t>Transfer from Capital Reserve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0836798"/>
                  </a:ext>
                </a:extLst>
              </a:tr>
              <a:tr h="2096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80.392.150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</a:rPr>
                        <a:t>Transfer from GF - PLGIT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103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2234578"/>
                  </a:ext>
                </a:extLst>
              </a:tr>
              <a:tr h="2096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80.392.200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</a:rPr>
                        <a:t>Transfer from Sinking Fund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274,851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4954649"/>
                  </a:ext>
                </a:extLst>
              </a:tr>
              <a:tr h="2096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80.393.000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</a:rPr>
                        <a:t>Revenues Bonds/Notes/Loans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300,000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450,000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450,000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effectLst/>
                          <a:latin typeface="Arial" panose="020B0604020202020204" pitchFamily="34" charset="0"/>
                        </a:rPr>
                        <a:t>450,000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2994516"/>
                  </a:ext>
                </a:extLst>
              </a:tr>
              <a:tr h="2096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TOTAL REVENUE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3,867,689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3,070,494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4,015,500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5,288,227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4,020,500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</a:rPr>
                        <a:t>2,512,236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effectLst/>
                          <a:latin typeface="Arial" panose="020B0604020202020204" pitchFamily="34" charset="0"/>
                        </a:rPr>
                        <a:t>4,020,500</a:t>
                      </a:r>
                    </a:p>
                  </a:txBody>
                  <a:tcPr marL="7229" marR="7229" marT="7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7807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4923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436344" y="1676400"/>
            <a:ext cx="7021855" cy="2743200"/>
          </a:xfrm>
        </p:spPr>
        <p:txBody>
          <a:bodyPr>
            <a:normAutofit/>
          </a:bodyPr>
          <a:lstStyle/>
          <a:p>
            <a:pPr algn="ctr"/>
            <a:r>
              <a:rPr lang="en-US" sz="9800" dirty="0"/>
              <a:t>FY 2021</a:t>
            </a:r>
            <a:br>
              <a:rPr lang="en-US" sz="9800" dirty="0"/>
            </a:br>
            <a:r>
              <a:rPr lang="en-US" sz="8000" dirty="0"/>
              <a:t>General Fund </a:t>
            </a:r>
            <a:r>
              <a:rPr lang="en-US" dirty="0"/>
              <a:t>	 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583901" y="4095363"/>
            <a:ext cx="5123755" cy="1086237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West Norriton Township</a:t>
            </a:r>
          </a:p>
        </p:txBody>
      </p:sp>
    </p:spTree>
    <p:extLst>
      <p:ext uri="{BB962C8B-B14F-4D97-AF65-F5344CB8AC3E}">
        <p14:creationId xmlns:p14="http://schemas.microsoft.com/office/powerpoint/2010/main" val="11457625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83100-473F-4C72-9B2C-C86F00603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FY 2020 Sewer Fund</a:t>
            </a:r>
            <a:br>
              <a:rPr lang="en-US" dirty="0"/>
            </a:br>
            <a:r>
              <a:rPr lang="en-US" dirty="0"/>
              <a:t>Revenues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75FFD-01CE-4B13-BC67-FCA4CC237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1828800"/>
            <a:ext cx="7704667" cy="457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Sewer Fees make up 87% of revenues in Sewer Fund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A5624AA-0C63-4497-AC91-8A710736B6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5022941"/>
              </p:ext>
            </p:extLst>
          </p:nvPr>
        </p:nvGraphicFramePr>
        <p:xfrm>
          <a:off x="152400" y="2377439"/>
          <a:ext cx="8839200" cy="4353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442216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305800" cy="160934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FY 2021 Sewer Fund</a:t>
            </a:r>
            <a:br>
              <a:rPr lang="en-US" dirty="0"/>
            </a:br>
            <a:r>
              <a:rPr lang="en-US" dirty="0"/>
              <a:t>Expenditures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/>
            <a:r>
              <a:rPr lang="en-US" dirty="0"/>
              <a:t>Administration (GL 400-401)</a:t>
            </a:r>
          </a:p>
          <a:p>
            <a:pPr lvl="2"/>
            <a:r>
              <a:rPr lang="en-US" dirty="0"/>
              <a:t>Audit (GL 402)</a:t>
            </a:r>
          </a:p>
          <a:p>
            <a:pPr lvl="2"/>
            <a:r>
              <a:rPr lang="en-US" dirty="0"/>
              <a:t>Technology (GL 407)</a:t>
            </a:r>
          </a:p>
          <a:p>
            <a:pPr lvl="2"/>
            <a:r>
              <a:rPr lang="en-US" dirty="0"/>
              <a:t>General Government Building (GL 409)</a:t>
            </a:r>
          </a:p>
          <a:p>
            <a:pPr lvl="2"/>
            <a:r>
              <a:rPr lang="en-US" dirty="0"/>
              <a:t>Public Works (GL 430-438)</a:t>
            </a:r>
          </a:p>
          <a:p>
            <a:pPr lvl="2"/>
            <a:r>
              <a:rPr lang="en-US" dirty="0"/>
              <a:t>Benefits &amp; Insurances (GL 483-486)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8005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533" y="71761"/>
            <a:ext cx="7704667" cy="1528439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FY 2021 Sewer Fund</a:t>
            </a:r>
            <a:br>
              <a:rPr lang="en-US" dirty="0"/>
            </a:br>
            <a:r>
              <a:rPr lang="en-US" dirty="0"/>
              <a:t>Expenditures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9887266"/>
              </p:ext>
            </p:extLst>
          </p:nvPr>
        </p:nvGraphicFramePr>
        <p:xfrm>
          <a:off x="76200" y="1600200"/>
          <a:ext cx="8915400" cy="5181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3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0605">
                  <a:extLst>
                    <a:ext uri="{9D8B030D-6E8A-4147-A177-3AD203B41FA5}">
                      <a16:colId xmlns:a16="http://schemas.microsoft.com/office/drawing/2014/main" val="422800967"/>
                    </a:ext>
                  </a:extLst>
                </a:gridCol>
                <a:gridCol w="1860605">
                  <a:extLst>
                    <a:ext uri="{9D8B030D-6E8A-4147-A177-3AD203B41FA5}">
                      <a16:colId xmlns:a16="http://schemas.microsoft.com/office/drawing/2014/main" val="2594372802"/>
                    </a:ext>
                  </a:extLst>
                </a:gridCol>
                <a:gridCol w="1860605">
                  <a:extLst>
                    <a:ext uri="{9D8B030D-6E8A-4147-A177-3AD203B41FA5}">
                      <a16:colId xmlns:a16="http://schemas.microsoft.com/office/drawing/2014/main" val="2719995058"/>
                    </a:ext>
                  </a:extLst>
                </a:gridCol>
              </a:tblGrid>
              <a:tr h="37991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/>
                        <a:t>FY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FY 2020</a:t>
                      </a:r>
                      <a:endParaRPr lang="en-US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FY 2019</a:t>
                      </a:r>
                      <a:endParaRPr lang="en-US" b="1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190">
                <a:tc>
                  <a:txBody>
                    <a:bodyPr/>
                    <a:lstStyle/>
                    <a:p>
                      <a:r>
                        <a:rPr lang="en-US" sz="1600" dirty="0"/>
                        <a:t>Administration (400-401)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/>
                        <a:t>$183,679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/>
                        <a:t>$177,670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$173,819</a:t>
                      </a:r>
                      <a:endParaRPr lang="en-US" sz="1600" b="0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190">
                <a:tc>
                  <a:txBody>
                    <a:bodyPr/>
                    <a:lstStyle/>
                    <a:p>
                      <a:r>
                        <a:rPr lang="en-US" sz="1600" dirty="0"/>
                        <a:t>Audit</a:t>
                      </a:r>
                      <a:r>
                        <a:rPr lang="en-US" sz="1600" baseline="0" dirty="0"/>
                        <a:t> (402)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/>
                        <a:t>$10,000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/>
                        <a:t>$7,500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$7,500</a:t>
                      </a:r>
                      <a:endParaRPr lang="en-US" sz="1600" b="0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190">
                <a:tc>
                  <a:txBody>
                    <a:bodyPr/>
                    <a:lstStyle/>
                    <a:p>
                      <a:r>
                        <a:rPr lang="en-US" sz="1600" dirty="0"/>
                        <a:t>Legal (404)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/>
                        <a:t>$30,000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/>
                        <a:t>$36,600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$36,600</a:t>
                      </a:r>
                      <a:endParaRPr lang="en-US" sz="1600" b="0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190">
                <a:tc>
                  <a:txBody>
                    <a:bodyPr/>
                    <a:lstStyle/>
                    <a:p>
                      <a:r>
                        <a:rPr lang="en-US" sz="1600" dirty="0"/>
                        <a:t>Technology (407)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/>
                        <a:t>$38,700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/>
                        <a:t>$38,500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$35,952</a:t>
                      </a:r>
                      <a:endParaRPr lang="en-US" sz="1600" b="0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190">
                <a:tc>
                  <a:txBody>
                    <a:bodyPr/>
                    <a:lstStyle/>
                    <a:p>
                      <a:r>
                        <a:rPr lang="en-US" sz="1600" dirty="0"/>
                        <a:t>Gen. Government Building (409)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/>
                        <a:t>$34,810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/>
                        <a:t>$30,810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$30,810</a:t>
                      </a:r>
                      <a:endParaRPr lang="en-US" sz="1600" b="0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5190">
                <a:tc>
                  <a:txBody>
                    <a:bodyPr/>
                    <a:lstStyle/>
                    <a:p>
                      <a:r>
                        <a:rPr lang="en-US" sz="1600" dirty="0"/>
                        <a:t>Sewer (429)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/>
                        <a:t>$2,185,627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/>
                        <a:t>$2,170,589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$2,165,839</a:t>
                      </a:r>
                      <a:endParaRPr lang="en-US" sz="1600" b="0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5190">
                <a:tc>
                  <a:txBody>
                    <a:bodyPr/>
                    <a:lstStyle/>
                    <a:p>
                      <a:r>
                        <a:rPr lang="en-US" sz="1600" dirty="0"/>
                        <a:t>Public Works (430-438)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/>
                        <a:t>$268,178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/>
                        <a:t>$266,026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$256,728</a:t>
                      </a:r>
                      <a:endParaRPr lang="en-US" sz="1600" b="0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5190">
                <a:tc>
                  <a:txBody>
                    <a:bodyPr/>
                    <a:lstStyle/>
                    <a:p>
                      <a:r>
                        <a:rPr lang="en-US" sz="1600" dirty="0"/>
                        <a:t>Benefits</a:t>
                      </a:r>
                      <a:r>
                        <a:rPr lang="en-US" sz="1600" baseline="0" dirty="0"/>
                        <a:t> &amp; Insurance (483-486)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/>
                        <a:t>$293,506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/>
                        <a:t>$360,308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$333,325</a:t>
                      </a:r>
                      <a:endParaRPr lang="en-US" sz="1600" b="0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5190">
                <a:tc>
                  <a:txBody>
                    <a:bodyPr/>
                    <a:lstStyle/>
                    <a:p>
                      <a:r>
                        <a:rPr lang="en-US" sz="1600" dirty="0"/>
                        <a:t>Debt Service (471-472)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/>
                        <a:t>$633,465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/>
                        <a:t>$617,025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$623,553</a:t>
                      </a:r>
                      <a:endParaRPr lang="en-US" sz="1600" b="0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3605850"/>
                  </a:ext>
                </a:extLst>
              </a:tr>
              <a:tr h="385190">
                <a:tc>
                  <a:txBody>
                    <a:bodyPr/>
                    <a:lstStyle/>
                    <a:p>
                      <a:r>
                        <a:rPr lang="en-US" sz="1600" dirty="0"/>
                        <a:t>Transfer to Debt (492)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/>
                        <a:t>$35,000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/>
                        <a:t>$35,000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$35,000</a:t>
                      </a:r>
                      <a:endParaRPr lang="en-US" sz="1600" b="0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8254">
                <a:tc>
                  <a:txBody>
                    <a:bodyPr/>
                    <a:lstStyle/>
                    <a:p>
                      <a:r>
                        <a:rPr lang="en-US" sz="1600" dirty="0"/>
                        <a:t>Transfer</a:t>
                      </a:r>
                      <a:r>
                        <a:rPr lang="en-US" sz="1600" baseline="0" dirty="0"/>
                        <a:t> to General (492)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/>
                        <a:t>$0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/>
                        <a:t>$0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$0</a:t>
                      </a:r>
                      <a:endParaRPr lang="en-US" sz="1600" b="0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0153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FF0000"/>
                          </a:solidFill>
                        </a:rPr>
                        <a:t>$3,716,264</a:t>
                      </a:r>
                    </a:p>
                    <a:p>
                      <a:pPr algn="ctr"/>
                      <a:r>
                        <a:rPr lang="en-US" sz="1600" b="1" i="1" dirty="0">
                          <a:solidFill>
                            <a:srgbClr val="FF0000"/>
                          </a:solidFill>
                        </a:rPr>
                        <a:t>(-0.02%)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/>
                        <a:t>$3,740,229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/>
                        <a:t>$3,707,826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74601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96907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200900" cy="1485900"/>
          </a:xfrm>
        </p:spPr>
        <p:txBody>
          <a:bodyPr/>
          <a:lstStyle/>
          <a:p>
            <a:r>
              <a:rPr lang="en-US" dirty="0"/>
              <a:t>Sewer Rate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8382000" cy="4530725"/>
          </a:xfrm>
        </p:spPr>
        <p:txBody>
          <a:bodyPr>
            <a:normAutofit/>
          </a:bodyPr>
          <a:lstStyle/>
          <a:p>
            <a:pPr lvl="1"/>
            <a:r>
              <a:rPr lang="en-US" sz="2400" dirty="0"/>
              <a:t>Base Rate by </a:t>
            </a:r>
            <a:endParaRPr lang="en-US" sz="2400" u="sng" dirty="0"/>
          </a:p>
          <a:p>
            <a:pPr lvl="2"/>
            <a:r>
              <a:rPr lang="en-US" sz="2000" dirty="0"/>
              <a:t>Category 1: $42.00 (Single Family)</a:t>
            </a:r>
          </a:p>
          <a:p>
            <a:pPr lvl="2"/>
            <a:r>
              <a:rPr lang="en-US" sz="2000" dirty="0"/>
              <a:t>Category 2: $107.00 (Flat Rate)</a:t>
            </a:r>
          </a:p>
          <a:p>
            <a:pPr lvl="2"/>
            <a:r>
              <a:rPr lang="en-US" sz="2000" dirty="0"/>
              <a:t>Category 3: $82.00 (2/3 Units)</a:t>
            </a:r>
          </a:p>
          <a:p>
            <a:pPr lvl="2"/>
            <a:r>
              <a:rPr lang="en-US" sz="2000" dirty="0"/>
              <a:t>Category 4: $42.00 (4+ Units)</a:t>
            </a:r>
          </a:p>
          <a:p>
            <a:pPr lvl="2"/>
            <a:r>
              <a:rPr lang="en-US" sz="2000" dirty="0"/>
              <a:t>Category 5: $87.00 (Commercial)</a:t>
            </a:r>
          </a:p>
          <a:p>
            <a:pPr lvl="1"/>
            <a:r>
              <a:rPr lang="en-US" sz="2400" dirty="0"/>
              <a:t>Consumption Rate </a:t>
            </a:r>
          </a:p>
          <a:p>
            <a:pPr lvl="2"/>
            <a:r>
              <a:rPr lang="en-US" dirty="0"/>
              <a:t>$7.51 per 1,000 gallons (over 3,000 gallon credit)</a:t>
            </a:r>
          </a:p>
          <a:p>
            <a:pPr lvl="1"/>
            <a:r>
              <a:rPr lang="en-US" sz="2400" dirty="0"/>
              <a:t>Consumption Credit </a:t>
            </a:r>
          </a:p>
          <a:p>
            <a:pPr lvl="2"/>
            <a:r>
              <a:rPr lang="en-US" dirty="0"/>
              <a:t>3,000 gallons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1457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35CF8-4277-443E-ADC3-17186E52E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200"/>
            <a:ext cx="7543800" cy="145075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Largest Cost of Sewer Fund</a:t>
            </a:r>
            <a:br>
              <a:rPr lang="en-US" dirty="0"/>
            </a:br>
            <a:r>
              <a:rPr lang="en-US" dirty="0"/>
              <a:t>Sewer Treatment Cost</a:t>
            </a:r>
            <a:br>
              <a:rPr lang="en-US" dirty="0"/>
            </a:br>
            <a:r>
              <a:rPr lang="en-US" b="1" dirty="0">
                <a:solidFill>
                  <a:srgbClr val="FF0000"/>
                </a:solidFill>
              </a:rPr>
              <a:t>FY 2021 $950,000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C7ECF13-932B-46A9-9C05-CE3A4A4794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7700" y="2352675"/>
            <a:ext cx="535305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0355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FEA747-3E7A-4286-A175-31432070C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8839200" cy="6553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8758455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84632"/>
            <a:ext cx="8839200" cy="119176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/>
              <a:t>Budget Revenues vs Expenditures</a:t>
            </a:r>
            <a:br>
              <a:rPr lang="en-US" dirty="0"/>
            </a:br>
            <a:r>
              <a:rPr lang="en-US" sz="4900" dirty="0"/>
              <a:t>Sewer Fund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b="1" dirty="0"/>
              <a:t>Revenues</a:t>
            </a:r>
          </a:p>
          <a:p>
            <a:pPr marL="114300" indent="0" algn="ctr">
              <a:buNone/>
            </a:pPr>
            <a:r>
              <a:rPr lang="en-US" dirty="0"/>
              <a:t>$4,020,500</a:t>
            </a:r>
          </a:p>
          <a:p>
            <a:pPr marL="114300" indent="0" algn="ctr">
              <a:buNone/>
            </a:pPr>
            <a:r>
              <a:rPr lang="en-US" i="1" dirty="0"/>
              <a:t>(Includes $450,000 of bond proceeds for capital)</a:t>
            </a:r>
          </a:p>
          <a:p>
            <a:pPr marL="114300" indent="0" algn="ctr">
              <a:buNone/>
            </a:pPr>
            <a:endParaRPr lang="en-US" dirty="0"/>
          </a:p>
          <a:p>
            <a:pPr marL="114300" indent="0" algn="ctr">
              <a:buNone/>
            </a:pPr>
            <a:r>
              <a:rPr lang="en-US" b="1" dirty="0"/>
              <a:t>Expenditures</a:t>
            </a:r>
          </a:p>
          <a:p>
            <a:pPr marL="114300" indent="0" algn="ctr">
              <a:buNone/>
            </a:pPr>
            <a:r>
              <a:rPr lang="en-US" dirty="0"/>
              <a:t>$3,716,267</a:t>
            </a:r>
          </a:p>
          <a:p>
            <a:pPr marL="114300" indent="0" algn="ctr">
              <a:buNone/>
            </a:pPr>
            <a:endParaRPr lang="en-US" dirty="0"/>
          </a:p>
          <a:p>
            <a:pPr marL="114300" indent="0" algn="ctr">
              <a:buNone/>
            </a:pPr>
            <a:r>
              <a:rPr lang="en-US" b="1" dirty="0">
                <a:solidFill>
                  <a:srgbClr val="FF0000"/>
                </a:solidFill>
              </a:rPr>
              <a:t>$304,236 Projected Surplus for FY 2021</a:t>
            </a:r>
          </a:p>
        </p:txBody>
      </p:sp>
    </p:spTree>
    <p:extLst>
      <p:ext uri="{BB962C8B-B14F-4D97-AF65-F5344CB8AC3E}">
        <p14:creationId xmlns:p14="http://schemas.microsoft.com/office/powerpoint/2010/main" val="17019244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800" dirty="0"/>
              <a:t>FY 2021 </a:t>
            </a:r>
            <a:br>
              <a:rPr lang="en-US" sz="8800" dirty="0"/>
            </a:br>
            <a:r>
              <a:rPr lang="en-US" sz="8800" dirty="0"/>
              <a:t>Golf Fund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West </a:t>
            </a:r>
            <a:r>
              <a:rPr lang="en-US" dirty="0" err="1"/>
              <a:t>Norriton</a:t>
            </a:r>
            <a:r>
              <a:rPr lang="en-US" dirty="0"/>
              <a:t> Township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D417DC-3D9B-4A28-9371-5BE343EC06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099164"/>
            <a:ext cx="2264547" cy="2885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555593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2" y="74283"/>
            <a:ext cx="7704667" cy="137351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Budget Revenues</a:t>
            </a:r>
            <a:br>
              <a:rPr lang="en-US" dirty="0"/>
            </a:br>
            <a:r>
              <a:rPr lang="en-US" dirty="0"/>
              <a:t>Golf Fund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1719" y="1981284"/>
            <a:ext cx="7704667" cy="2570732"/>
          </a:xfrm>
        </p:spPr>
        <p:txBody>
          <a:bodyPr/>
          <a:lstStyle/>
          <a:p>
            <a:r>
              <a:rPr lang="en-US" dirty="0"/>
              <a:t>Revenues for the FY 2021 Budget have been projected based several recommended changes:</a:t>
            </a:r>
          </a:p>
          <a:p>
            <a:pPr lvl="1"/>
            <a:r>
              <a:rPr lang="en-US" dirty="0"/>
              <a:t>Elimination of Annual Pass program from non-Township residents.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9B679E-237A-4A31-BDEE-1045BC6FA6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973442"/>
            <a:ext cx="6705600" cy="1295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711D67-BC40-4037-B3BF-2F8B79A354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124200"/>
            <a:ext cx="2205343" cy="17035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4CD9F4-3765-484C-8B33-25FD821A0D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048000"/>
            <a:ext cx="2362890" cy="1825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077222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0"/>
            <a:ext cx="7543800" cy="1524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Budget Revenues</a:t>
            </a:r>
            <a:br>
              <a:rPr lang="en-US" dirty="0"/>
            </a:br>
            <a:r>
              <a:rPr lang="en-US" dirty="0"/>
              <a:t>Golf Fund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30CFB2E-9165-4AD6-AF1E-65F122119B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3493468"/>
              </p:ext>
            </p:extLst>
          </p:nvPr>
        </p:nvGraphicFramePr>
        <p:xfrm>
          <a:off x="152401" y="1752600"/>
          <a:ext cx="8839199" cy="4571986"/>
        </p:xfrm>
        <a:graphic>
          <a:graphicData uri="http://schemas.openxmlformats.org/drawingml/2006/table">
            <a:tbl>
              <a:tblPr/>
              <a:tblGrid>
                <a:gridCol w="777595">
                  <a:extLst>
                    <a:ext uri="{9D8B030D-6E8A-4147-A177-3AD203B41FA5}">
                      <a16:colId xmlns:a16="http://schemas.microsoft.com/office/drawing/2014/main" val="1585899075"/>
                    </a:ext>
                  </a:extLst>
                </a:gridCol>
                <a:gridCol w="2539089">
                  <a:extLst>
                    <a:ext uri="{9D8B030D-6E8A-4147-A177-3AD203B41FA5}">
                      <a16:colId xmlns:a16="http://schemas.microsoft.com/office/drawing/2014/main" val="2555460470"/>
                    </a:ext>
                  </a:extLst>
                </a:gridCol>
                <a:gridCol w="793465">
                  <a:extLst>
                    <a:ext uri="{9D8B030D-6E8A-4147-A177-3AD203B41FA5}">
                      <a16:colId xmlns:a16="http://schemas.microsoft.com/office/drawing/2014/main" val="283191460"/>
                    </a:ext>
                  </a:extLst>
                </a:gridCol>
                <a:gridCol w="793465">
                  <a:extLst>
                    <a:ext uri="{9D8B030D-6E8A-4147-A177-3AD203B41FA5}">
                      <a16:colId xmlns:a16="http://schemas.microsoft.com/office/drawing/2014/main" val="2228612680"/>
                    </a:ext>
                  </a:extLst>
                </a:gridCol>
                <a:gridCol w="793465">
                  <a:extLst>
                    <a:ext uri="{9D8B030D-6E8A-4147-A177-3AD203B41FA5}">
                      <a16:colId xmlns:a16="http://schemas.microsoft.com/office/drawing/2014/main" val="4287770744"/>
                    </a:ext>
                  </a:extLst>
                </a:gridCol>
                <a:gridCol w="793465">
                  <a:extLst>
                    <a:ext uri="{9D8B030D-6E8A-4147-A177-3AD203B41FA5}">
                      <a16:colId xmlns:a16="http://schemas.microsoft.com/office/drawing/2014/main" val="1501862522"/>
                    </a:ext>
                  </a:extLst>
                </a:gridCol>
                <a:gridCol w="793465">
                  <a:extLst>
                    <a:ext uri="{9D8B030D-6E8A-4147-A177-3AD203B41FA5}">
                      <a16:colId xmlns:a16="http://schemas.microsoft.com/office/drawing/2014/main" val="3406757922"/>
                    </a:ext>
                  </a:extLst>
                </a:gridCol>
                <a:gridCol w="777595">
                  <a:extLst>
                    <a:ext uri="{9D8B030D-6E8A-4147-A177-3AD203B41FA5}">
                      <a16:colId xmlns:a16="http://schemas.microsoft.com/office/drawing/2014/main" val="2285883051"/>
                    </a:ext>
                  </a:extLst>
                </a:gridCol>
                <a:gridCol w="777595">
                  <a:extLst>
                    <a:ext uri="{9D8B030D-6E8A-4147-A177-3AD203B41FA5}">
                      <a16:colId xmlns:a16="http://schemas.microsoft.com/office/drawing/2014/main" val="261391140"/>
                    </a:ext>
                  </a:extLst>
                </a:gridCol>
              </a:tblGrid>
              <a:tr h="1987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2019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2019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1538456"/>
                  </a:ext>
                </a:extLst>
              </a:tr>
              <a:tr h="1987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G.L. #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Account Title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Budget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Actual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Budget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Actual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Budget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Actual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Budget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1796427"/>
                  </a:ext>
                </a:extLst>
              </a:tr>
              <a:tr h="1987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1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sng" strike="noStrike" dirty="0">
                          <a:effectLst/>
                          <a:latin typeface="Arial" panose="020B0604020202020204" pitchFamily="34" charset="0"/>
                        </a:rPr>
                        <a:t>REVENUES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12/31/2018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12/31/2019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9/30/2020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8340504"/>
                  </a:ext>
                </a:extLst>
              </a:tr>
              <a:tr h="1987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20.341.000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effectLst/>
                          <a:latin typeface="Arial" panose="020B0604020202020204" pitchFamily="34" charset="0"/>
                        </a:rPr>
                        <a:t>Interest Earnings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500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2,640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26,224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9,858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6,101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effectLst/>
                          <a:latin typeface="Arial" panose="020B0604020202020204" pitchFamily="34" charset="0"/>
                        </a:rPr>
                        <a:t>9,858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5388010"/>
                  </a:ext>
                </a:extLst>
              </a:tr>
              <a:tr h="1987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20.367.100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effectLst/>
                          <a:latin typeface="Arial" panose="020B0604020202020204" pitchFamily="34" charset="0"/>
                        </a:rPr>
                        <a:t>Greens Fees 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887,000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881,100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893,000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1,019,270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905,000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957,903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effectLst/>
                          <a:latin typeface="Arial" panose="020B0604020202020204" pitchFamily="34" charset="0"/>
                        </a:rPr>
                        <a:t>1,205,000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7896035"/>
                  </a:ext>
                </a:extLst>
              </a:tr>
              <a:tr h="1987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20.367.101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effectLst/>
                          <a:latin typeface="Arial" panose="020B0604020202020204" pitchFamily="34" charset="0"/>
                        </a:rPr>
                        <a:t>Membership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96,000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136,144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90,000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67,550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120,000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62,450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effectLst/>
                          <a:latin typeface="Arial" panose="020B0604020202020204" pitchFamily="34" charset="0"/>
                        </a:rPr>
                        <a:t>16,000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8378700"/>
                  </a:ext>
                </a:extLst>
              </a:tr>
              <a:tr h="1987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20.367.105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effectLst/>
                          <a:latin typeface="Arial" panose="020B0604020202020204" pitchFamily="34" charset="0"/>
                        </a:rPr>
                        <a:t>Power Carts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215,000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205,860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218,000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254,988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220,000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84,583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95,000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927278"/>
                  </a:ext>
                </a:extLst>
              </a:tr>
              <a:tr h="1987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20.367.110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effectLst/>
                          <a:latin typeface="Arial" panose="020B0604020202020204" pitchFamily="34" charset="0"/>
                        </a:rPr>
                        <a:t>Gift Certificates (Pro Shop)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3,467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2,628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-2,236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0265893"/>
                  </a:ext>
                </a:extLst>
              </a:tr>
              <a:tr h="1987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20.367.115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effectLst/>
                          <a:latin typeface="Arial" panose="020B0604020202020204" pitchFamily="34" charset="0"/>
                        </a:rPr>
                        <a:t>Outing Deposit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1744584"/>
                  </a:ext>
                </a:extLst>
              </a:tr>
              <a:tr h="1987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20.367.144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effectLst/>
                          <a:latin typeface="Arial" panose="020B0604020202020204" pitchFamily="34" charset="0"/>
                        </a:rPr>
                        <a:t>Handicaps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2,480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2,480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506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3,000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effectLst/>
                          <a:latin typeface="Arial" panose="020B0604020202020204" pitchFamily="34" charset="0"/>
                        </a:rPr>
                        <a:t>4,000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7434832"/>
                  </a:ext>
                </a:extLst>
              </a:tr>
              <a:tr h="1987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20.367.300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effectLst/>
                          <a:latin typeface="Arial" panose="020B0604020202020204" pitchFamily="34" charset="0"/>
                        </a:rPr>
                        <a:t>Tee-Advertising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1,800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1,800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1,800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0971028"/>
                  </a:ext>
                </a:extLst>
              </a:tr>
              <a:tr h="1987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20.367.510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effectLst/>
                          <a:latin typeface="Arial" panose="020B0604020202020204" pitchFamily="34" charset="0"/>
                        </a:rPr>
                        <a:t>Rent-Grove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0754639"/>
                  </a:ext>
                </a:extLst>
              </a:tr>
              <a:tr h="1987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20.367.515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effectLst/>
                          <a:latin typeface="Arial" panose="020B0604020202020204" pitchFamily="34" charset="0"/>
                        </a:rPr>
                        <a:t>Lease-Trinity Broadcasting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46,800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4,675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102,850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8209492"/>
                  </a:ext>
                </a:extLst>
              </a:tr>
              <a:tr h="1987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20.367.520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effectLst/>
                          <a:latin typeface="Arial" panose="020B0604020202020204" pitchFamily="34" charset="0"/>
                        </a:rPr>
                        <a:t>Lease Restaurant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27,600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26,400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27,600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29,526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27,600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21,006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3452722"/>
                  </a:ext>
                </a:extLst>
              </a:tr>
              <a:tr h="1987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20.367.800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effectLst/>
                          <a:latin typeface="Arial" panose="020B0604020202020204" pitchFamily="34" charset="0"/>
                        </a:rPr>
                        <a:t>Hand Carts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1,800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1,897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1,800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2,200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2,000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1,260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effectLst/>
                          <a:latin typeface="Arial" panose="020B0604020202020204" pitchFamily="34" charset="0"/>
                        </a:rPr>
                        <a:t>1,850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1841152"/>
                  </a:ext>
                </a:extLst>
              </a:tr>
              <a:tr h="1987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20.367.900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effectLst/>
                          <a:latin typeface="Arial" panose="020B0604020202020204" pitchFamily="34" charset="0"/>
                        </a:rPr>
                        <a:t>Pro Shop Revenue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9,661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5701901"/>
                  </a:ext>
                </a:extLst>
              </a:tr>
              <a:tr h="1987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20.367.950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effectLst/>
                          <a:latin typeface="Arial" panose="020B0604020202020204" pitchFamily="34" charset="0"/>
                        </a:rPr>
                        <a:t>Sales Tax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13,008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12,471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13,188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15,401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13,320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5,522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effectLst/>
                          <a:latin typeface="Arial" panose="020B0604020202020204" pitchFamily="34" charset="0"/>
                        </a:rPr>
                        <a:t>5,811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6087026"/>
                  </a:ext>
                </a:extLst>
              </a:tr>
              <a:tr h="1987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20.380.000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effectLst/>
                          <a:latin typeface="Arial" panose="020B0604020202020204" pitchFamily="34" charset="0"/>
                        </a:rPr>
                        <a:t>Miscellaneous Receipts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1,644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57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0973230"/>
                  </a:ext>
                </a:extLst>
              </a:tr>
              <a:tr h="1987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20.391.000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effectLst/>
                          <a:latin typeface="Arial" panose="020B0604020202020204" pitchFamily="34" charset="0"/>
                        </a:rPr>
                        <a:t>Proceed on Sale of Fixed Asset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1,300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894555"/>
                  </a:ext>
                </a:extLst>
              </a:tr>
              <a:tr h="1987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20.392.010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effectLst/>
                          <a:latin typeface="Arial" panose="020B0604020202020204" pitchFamily="34" charset="0"/>
                        </a:rPr>
                        <a:t>Transfer from General Fund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9383193"/>
                  </a:ext>
                </a:extLst>
              </a:tr>
              <a:tr h="1987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20.392.020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effectLst/>
                          <a:latin typeface="Arial" panose="020B0604020202020204" pitchFamily="34" charset="0"/>
                        </a:rPr>
                        <a:t>Transfer from Capital Fund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314,719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314,463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effectLst/>
                          <a:latin typeface="Arial" panose="020B0604020202020204" pitchFamily="34" charset="0"/>
                        </a:rPr>
                        <a:t>308,163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0654693"/>
                  </a:ext>
                </a:extLst>
              </a:tr>
              <a:tr h="1987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20.392.600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effectLst/>
                          <a:latin typeface="Arial" panose="020B0604020202020204" pitchFamily="34" charset="0"/>
                        </a:rPr>
                        <a:t>Transfer from Escrow Fund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23,445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121,360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800980"/>
                  </a:ext>
                </a:extLst>
              </a:tr>
              <a:tr h="1987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effectLst/>
                          <a:latin typeface="Arial" panose="020B0604020202020204" pitchFamily="34" charset="0"/>
                        </a:rPr>
                        <a:t>TOTAL REVENUE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1,315,433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1,396,015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1,562,587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1,522,811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1,617,041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1,147,607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effectLst/>
                          <a:latin typeface="Arial" panose="020B0604020202020204" pitchFamily="34" charset="0"/>
                        </a:rPr>
                        <a:t>1,645,682</a:t>
                      </a:r>
                    </a:p>
                  </a:txBody>
                  <a:tcPr marL="6600" marR="6600" marT="6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31796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3514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Development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Departments prepared baseline budgets.</a:t>
            </a:r>
          </a:p>
          <a:p>
            <a:endParaRPr lang="en-US" dirty="0"/>
          </a:p>
          <a:p>
            <a:r>
              <a:rPr lang="en-US" dirty="0"/>
              <a:t>Departments developed budget request for current services and for potential additional resources.</a:t>
            </a:r>
          </a:p>
          <a:p>
            <a:endParaRPr lang="en-US" dirty="0"/>
          </a:p>
          <a:p>
            <a:r>
              <a:rPr lang="en-US" dirty="0"/>
              <a:t>Budget proposals were reviewed and analyzed with staff.</a:t>
            </a:r>
          </a:p>
        </p:txBody>
      </p:sp>
    </p:spTree>
    <p:extLst>
      <p:ext uri="{BB962C8B-B14F-4D97-AF65-F5344CB8AC3E}">
        <p14:creationId xmlns:p14="http://schemas.microsoft.com/office/powerpoint/2010/main" val="40248319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80942-1BDF-4954-856E-8BBB789A7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Annual Pass Program </a:t>
            </a:r>
            <a:br>
              <a:rPr lang="en-US" dirty="0"/>
            </a:br>
            <a:r>
              <a:rPr lang="en-US" dirty="0"/>
              <a:t>Recommended Elimination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88A84-5BCA-47A2-A741-573A3DD873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Annual Pass holders are responsible for 19%-26% of our rounds while only generating 7%-8% of our yearly total revenue.</a:t>
            </a:r>
          </a:p>
          <a:p>
            <a:r>
              <a:rPr lang="en-US" dirty="0"/>
              <a:t>The “break-even” point is between 45-65 rounds of golf and the average Annual Pass holder plays approximately 130 rounds of golf.</a:t>
            </a:r>
          </a:p>
          <a:p>
            <a:r>
              <a:rPr lang="en-US" dirty="0"/>
              <a:t>The average cost per round for Annual Pass holders is approximately $12-$14 per round while non-pass holder average cost per round is approximately $37-$40 per round.</a:t>
            </a:r>
          </a:p>
          <a:p>
            <a:r>
              <a:rPr lang="en-US" u="sng" dirty="0"/>
              <a:t>Recommendation</a:t>
            </a:r>
          </a:p>
          <a:p>
            <a:r>
              <a:rPr lang="en-US" dirty="0"/>
              <a:t>Offer Annual Pass program for Township residents only. </a:t>
            </a:r>
            <a:br>
              <a:rPr lang="en-US" dirty="0"/>
            </a:br>
            <a:r>
              <a:rPr lang="en-US" dirty="0"/>
              <a:t>Currently, there are 11 residents out of the 75 total Annual Passes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6525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10600" cy="160934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Budget Expenditures</a:t>
            </a:r>
            <a:br>
              <a:rPr lang="en-US" dirty="0"/>
            </a:br>
            <a:r>
              <a:rPr lang="en-US" dirty="0"/>
              <a:t>Golf Fund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9443185"/>
              </p:ext>
            </p:extLst>
          </p:nvPr>
        </p:nvGraphicFramePr>
        <p:xfrm>
          <a:off x="381000" y="1981200"/>
          <a:ext cx="8458200" cy="421132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114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4550">
                  <a:extLst>
                    <a:ext uri="{9D8B030D-6E8A-4147-A177-3AD203B41FA5}">
                      <a16:colId xmlns:a16="http://schemas.microsoft.com/office/drawing/2014/main" val="4135723050"/>
                    </a:ext>
                  </a:extLst>
                </a:gridCol>
                <a:gridCol w="2114550">
                  <a:extLst>
                    <a:ext uri="{9D8B030D-6E8A-4147-A177-3AD203B41FA5}">
                      <a16:colId xmlns:a16="http://schemas.microsoft.com/office/drawing/2014/main" val="2053081896"/>
                    </a:ext>
                  </a:extLst>
                </a:gridCol>
                <a:gridCol w="2114550">
                  <a:extLst>
                    <a:ext uri="{9D8B030D-6E8A-4147-A177-3AD203B41FA5}">
                      <a16:colId xmlns:a16="http://schemas.microsoft.com/office/drawing/2014/main" val="39858176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FY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FY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FY 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Participant</a:t>
                      </a:r>
                      <a:r>
                        <a:rPr lang="en-US" baseline="0" dirty="0"/>
                        <a:t> Recreation (452)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/>
                        <a:t>$1,120,452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$1,105,057</a:t>
                      </a:r>
                      <a:endParaRPr lang="en-US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$1,040,730</a:t>
                      </a:r>
                      <a:endParaRPr lang="en-US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Participant Recreation</a:t>
                      </a:r>
                      <a:r>
                        <a:rPr lang="en-US" baseline="0" dirty="0"/>
                        <a:t> (453)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/>
                        <a:t>$65,811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$37,394</a:t>
                      </a:r>
                      <a:endParaRPr lang="en-US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$37,394</a:t>
                      </a:r>
                      <a:endParaRPr lang="en-US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Benefits</a:t>
                      </a:r>
                      <a:r>
                        <a:rPr lang="en-US" baseline="0" dirty="0"/>
                        <a:t> &amp; Insurance (486)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/>
                        <a:t>$144,040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$160,127</a:t>
                      </a:r>
                      <a:endParaRPr lang="en-US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$155,856</a:t>
                      </a:r>
                      <a:endParaRPr lang="en-US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Debt Service (471-472)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/>
                        <a:t>$171,000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$314,463</a:t>
                      </a:r>
                      <a:endParaRPr lang="en-US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$314,719</a:t>
                      </a:r>
                      <a:endParaRPr lang="en-US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Transfer to Debt</a:t>
                      </a:r>
                      <a:r>
                        <a:rPr lang="en-US" baseline="0" dirty="0"/>
                        <a:t>(492)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/>
                        <a:t>~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~</a:t>
                      </a:r>
                      <a:endParaRPr lang="en-US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~</a:t>
                      </a:r>
                      <a:endParaRPr lang="en-US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Transfer to Capital</a:t>
                      </a:r>
                      <a:r>
                        <a:rPr lang="en-US" baseline="0" dirty="0"/>
                        <a:t> Reserve (492)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/>
                        <a:t>~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~</a:t>
                      </a:r>
                      <a:endParaRPr lang="en-US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~</a:t>
                      </a:r>
                      <a:endParaRPr lang="en-US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30045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1594822-3EA0-4B9E-B8EA-F95E37494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59" y="228600"/>
            <a:ext cx="7863841" cy="1447800"/>
          </a:xfrm>
        </p:spPr>
        <p:txBody>
          <a:bodyPr/>
          <a:lstStyle/>
          <a:p>
            <a:r>
              <a:rPr lang="en-US" dirty="0"/>
              <a:t>Budget Expenditures Highlights</a:t>
            </a:r>
            <a:br>
              <a:rPr lang="en-US" dirty="0"/>
            </a:br>
            <a:r>
              <a:rPr lang="en-US" dirty="0"/>
              <a:t>Golf Fund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0BA129A-207D-4321-B1A6-31BC729077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3977641" cy="4023360"/>
          </a:xfrm>
        </p:spPr>
        <p:txBody>
          <a:bodyPr>
            <a:normAutofit/>
          </a:bodyPr>
          <a:lstStyle/>
          <a:p>
            <a:r>
              <a:rPr lang="en-US" dirty="0"/>
              <a:t>Wages</a:t>
            </a:r>
          </a:p>
          <a:p>
            <a:pPr lvl="1"/>
            <a:r>
              <a:rPr lang="en-US" dirty="0"/>
              <a:t>Maintenance: $189,642</a:t>
            </a:r>
          </a:p>
          <a:p>
            <a:pPr lvl="1"/>
            <a:r>
              <a:rPr lang="en-US" dirty="0"/>
              <a:t>Pro Shop: $135,000</a:t>
            </a:r>
          </a:p>
          <a:p>
            <a:pPr lvl="1"/>
            <a:r>
              <a:rPr lang="en-US" dirty="0"/>
              <a:t>Salaried Staff: $164,234</a:t>
            </a:r>
          </a:p>
          <a:p>
            <a:pPr lvl="1"/>
            <a:r>
              <a:rPr lang="en-US" dirty="0"/>
              <a:t>Part-time Employees: $158,000</a:t>
            </a:r>
          </a:p>
          <a:p>
            <a:r>
              <a:rPr lang="en-US" dirty="0"/>
              <a:t>Agriculture &amp; Chemicals: $140,000</a:t>
            </a:r>
          </a:p>
          <a:p>
            <a:r>
              <a:rPr lang="en-US" dirty="0"/>
              <a:t>Parts: $68,000</a:t>
            </a:r>
          </a:p>
          <a:p>
            <a:r>
              <a:rPr lang="en-US" dirty="0"/>
              <a:t>Healthcare: $130,540</a:t>
            </a:r>
          </a:p>
          <a:p>
            <a:r>
              <a:rPr lang="en-US" dirty="0"/>
              <a:t>Debt Service: $171,000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AF6741-C856-4968-98FA-FE5846140230}"/>
              </a:ext>
            </a:extLst>
          </p:cNvPr>
          <p:cNvSpPr txBox="1"/>
          <p:nvPr/>
        </p:nvSpPr>
        <p:spPr>
          <a:xfrm>
            <a:off x="5105400" y="1905000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Capital Improvements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Bunker completed on Hole 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Tree removal on Hole 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Cart path improvements</a:t>
            </a:r>
          </a:p>
        </p:txBody>
      </p:sp>
    </p:spTree>
    <p:extLst>
      <p:ext uri="{BB962C8B-B14F-4D97-AF65-F5344CB8AC3E}">
        <p14:creationId xmlns:p14="http://schemas.microsoft.com/office/powerpoint/2010/main" val="2614215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4632"/>
            <a:ext cx="8610600" cy="1039368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797B7E">
                    <a:lumMod val="75000"/>
                  </a:srgbClr>
                </a:solidFill>
              </a:rPr>
              <a:t>Budget Revenues vs Expenditures</a:t>
            </a:r>
            <a:br>
              <a:rPr lang="en-US" sz="3200" dirty="0">
                <a:solidFill>
                  <a:srgbClr val="797B7E">
                    <a:lumMod val="75000"/>
                  </a:srgbClr>
                </a:solidFill>
              </a:rPr>
            </a:br>
            <a:r>
              <a:rPr lang="en-US" sz="3200" dirty="0">
                <a:solidFill>
                  <a:srgbClr val="797B7E">
                    <a:lumMod val="75000"/>
                  </a:srgbClr>
                </a:solidFill>
              </a:rPr>
              <a:t>Golf Fund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133600"/>
            <a:ext cx="7543801" cy="4023360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b="1" dirty="0"/>
              <a:t>Revenues</a:t>
            </a:r>
          </a:p>
          <a:p>
            <a:pPr marL="114300" indent="0" algn="ctr">
              <a:buNone/>
            </a:pPr>
            <a:r>
              <a:rPr lang="en-US" dirty="0"/>
              <a:t>$1,645,682</a:t>
            </a:r>
          </a:p>
          <a:p>
            <a:pPr marL="114300" indent="0" algn="ctr">
              <a:buNone/>
            </a:pPr>
            <a:endParaRPr lang="en-US" dirty="0"/>
          </a:p>
          <a:p>
            <a:pPr marL="114300" indent="0" algn="ctr">
              <a:buNone/>
            </a:pPr>
            <a:r>
              <a:rPr lang="en-US" b="1" dirty="0"/>
              <a:t>Expenditures</a:t>
            </a:r>
          </a:p>
          <a:p>
            <a:pPr marL="114300" indent="0" algn="ctr">
              <a:buNone/>
            </a:pPr>
            <a:r>
              <a:rPr lang="en-US" dirty="0"/>
              <a:t>$1,645,682</a:t>
            </a:r>
          </a:p>
          <a:p>
            <a:pPr marL="114300" indent="0" algn="ctr">
              <a:buNone/>
            </a:pP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1873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968B2C-D574-4477-8B7B-A1A70177F5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65BECBC-9FD9-4EB8-A66D-92EFA18A2154}"/>
              </a:ext>
            </a:extLst>
          </p:cNvPr>
          <p:cNvSpPr/>
          <p:nvPr/>
        </p:nvSpPr>
        <p:spPr>
          <a:xfrm>
            <a:off x="4029977" y="76200"/>
            <a:ext cx="50866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Capital Planning</a:t>
            </a:r>
          </a:p>
        </p:txBody>
      </p:sp>
    </p:spTree>
    <p:extLst>
      <p:ext uri="{BB962C8B-B14F-4D97-AF65-F5344CB8AC3E}">
        <p14:creationId xmlns:p14="http://schemas.microsoft.com/office/powerpoint/2010/main" val="2462163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58BDE50-D35F-49CC-8062-5B14B0D72D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362200"/>
            <a:ext cx="8324046" cy="38882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ABE8459-74DD-410B-A44B-209C89D558F0}"/>
              </a:ext>
            </a:extLst>
          </p:cNvPr>
          <p:cNvSpPr txBox="1"/>
          <p:nvPr/>
        </p:nvSpPr>
        <p:spPr>
          <a:xfrm>
            <a:off x="762000" y="304800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Proposed New Banquet/Pro Shop Facility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No new debt service as part of FY 2021 Budget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Currently pursuing a RCAP grant </a:t>
            </a:r>
          </a:p>
        </p:txBody>
      </p:sp>
    </p:spTree>
    <p:extLst>
      <p:ext uri="{BB962C8B-B14F-4D97-AF65-F5344CB8AC3E}">
        <p14:creationId xmlns:p14="http://schemas.microsoft.com/office/powerpoint/2010/main" val="12271456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953000" y="2644140"/>
            <a:ext cx="4191000" cy="156972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/>
              <a:t>FY 2021 </a:t>
            </a:r>
            <a:br>
              <a:rPr lang="en-US" dirty="0"/>
            </a:br>
            <a:r>
              <a:rPr lang="en-US" sz="5400" dirty="0"/>
              <a:t>Liquid Fuels Fund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West </a:t>
            </a:r>
            <a:r>
              <a:rPr lang="en-US" dirty="0" err="1"/>
              <a:t>Norriton</a:t>
            </a:r>
            <a:r>
              <a:rPr lang="en-US" dirty="0"/>
              <a:t> Township</a:t>
            </a:r>
          </a:p>
        </p:txBody>
      </p:sp>
      <p:pic>
        <p:nvPicPr>
          <p:cNvPr id="4098" name="Picture 2" descr="Image result for pa liquid fuels">
            <a:extLst>
              <a:ext uri="{FF2B5EF4-FFF2-40B4-BE49-F238E27FC236}">
                <a16:creationId xmlns:a16="http://schemas.microsoft.com/office/drawing/2014/main" id="{F74C53F6-054D-4632-A8FC-EE72E5125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90600"/>
            <a:ext cx="28956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430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Liquid Fuels Fund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Revenues for fund are based on the state allocation of gas tax receipts</a:t>
            </a:r>
          </a:p>
          <a:p>
            <a:pPr lvl="1"/>
            <a:r>
              <a:rPr lang="en-US" dirty="0"/>
              <a:t>Money must be kept from General Fund and interest be kept separate</a:t>
            </a:r>
          </a:p>
          <a:p>
            <a:pPr lvl="1"/>
            <a:endParaRPr lang="en-US" dirty="0"/>
          </a:p>
          <a:p>
            <a:r>
              <a:rPr lang="en-US" dirty="0"/>
              <a:t>Expenses are based on the allowable items through the Liquid Fuels program</a:t>
            </a:r>
          </a:p>
        </p:txBody>
      </p:sp>
    </p:spTree>
    <p:extLst>
      <p:ext uri="{BB962C8B-B14F-4D97-AF65-F5344CB8AC3E}">
        <p14:creationId xmlns:p14="http://schemas.microsoft.com/office/powerpoint/2010/main" val="354857218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Liquid Fuels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74054"/>
            <a:ext cx="3657600" cy="381000"/>
          </a:xfrm>
        </p:spPr>
        <p:txBody>
          <a:bodyPr>
            <a:normAutofit/>
          </a:bodyPr>
          <a:lstStyle/>
          <a:p>
            <a:r>
              <a:rPr lang="en-US" dirty="0"/>
              <a:t>Revenues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81783860"/>
              </p:ext>
            </p:extLst>
          </p:nvPr>
        </p:nvGraphicFramePr>
        <p:xfrm>
          <a:off x="685800" y="2286000"/>
          <a:ext cx="3429000" cy="148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1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State Allocation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$386,554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Interest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$386,554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752600"/>
            <a:ext cx="3657600" cy="381000"/>
          </a:xfrm>
        </p:spPr>
        <p:txBody>
          <a:bodyPr>
            <a:normAutofit/>
          </a:bodyPr>
          <a:lstStyle/>
          <a:p>
            <a:r>
              <a:rPr lang="en-US" dirty="0"/>
              <a:t>Expenses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483448446"/>
              </p:ext>
            </p:extLst>
          </p:nvPr>
        </p:nvGraphicFramePr>
        <p:xfrm>
          <a:off x="4419600" y="2286000"/>
          <a:ext cx="4495800" cy="39776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47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7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Traffic Lights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Street Signs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$7,000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Street Lights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$90,000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Road Salt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$35,000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Road Materials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1250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Storm</a:t>
                      </a:r>
                      <a:r>
                        <a:rPr lang="en-US" b="1" baseline="0" dirty="0"/>
                        <a:t> Sewers &amp; Drains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Road Resurfacing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$173,137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Debt Service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$31,418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$386,554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4267200"/>
            <a:ext cx="3810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FY 2021 budget includes debt service for a 2017 Cat 420F2IT Backhoe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Purchase as part of the CO-STARS Program</a:t>
            </a:r>
          </a:p>
        </p:txBody>
      </p:sp>
    </p:spTree>
    <p:extLst>
      <p:ext uri="{BB962C8B-B14F-4D97-AF65-F5344CB8AC3E}">
        <p14:creationId xmlns:p14="http://schemas.microsoft.com/office/powerpoint/2010/main" val="46407487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990600" y="914401"/>
            <a:ext cx="7924799" cy="3488266"/>
          </a:xfrm>
        </p:spPr>
        <p:txBody>
          <a:bodyPr>
            <a:noAutofit/>
          </a:bodyPr>
          <a:lstStyle/>
          <a:p>
            <a:pPr algn="ctr"/>
            <a:r>
              <a:rPr lang="en-US" sz="6000" dirty="0"/>
              <a:t>FY 2021 </a:t>
            </a:r>
            <a:br>
              <a:rPr lang="en-US" sz="6000" dirty="0"/>
            </a:br>
            <a:r>
              <a:rPr lang="en-US" sz="6000" dirty="0"/>
              <a:t>Emergency Services Fund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West </a:t>
            </a:r>
            <a:r>
              <a:rPr lang="en-US" dirty="0" err="1"/>
              <a:t>Norriton</a:t>
            </a:r>
            <a:r>
              <a:rPr lang="en-US" dirty="0"/>
              <a:t> Township</a:t>
            </a:r>
          </a:p>
        </p:txBody>
      </p:sp>
    </p:spTree>
    <p:extLst>
      <p:ext uri="{BB962C8B-B14F-4D97-AF65-F5344CB8AC3E}">
        <p14:creationId xmlns:p14="http://schemas.microsoft.com/office/powerpoint/2010/main" val="2169611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534400" cy="1609344"/>
          </a:xfrm>
        </p:spPr>
        <p:txBody>
          <a:bodyPr anchor="t">
            <a:normAutofit/>
          </a:bodyPr>
          <a:lstStyle/>
          <a:p>
            <a:pPr algn="ctr"/>
            <a:r>
              <a:rPr lang="en-US" sz="4000" dirty="0"/>
              <a:t>Budget Revenues</a:t>
            </a:r>
            <a:br>
              <a:rPr lang="en-US" sz="4000" dirty="0"/>
            </a:br>
            <a:r>
              <a:rPr lang="en-US" sz="4000" dirty="0"/>
              <a:t>General Fund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8147445"/>
              </p:ext>
            </p:extLst>
          </p:nvPr>
        </p:nvGraphicFramePr>
        <p:xfrm>
          <a:off x="228600" y="1219200"/>
          <a:ext cx="8762999" cy="5150339"/>
        </p:xfrm>
        <a:graphic>
          <a:graphicData uri="http://schemas.openxmlformats.org/drawingml/2006/table">
            <a:tbl>
              <a:tblPr firstRow="1" lastRow="1" bandRow="1">
                <a:tableStyleId>{6E25E649-3F16-4E02-A733-19D2CDBF48F0}</a:tableStyleId>
              </a:tblPr>
              <a:tblGrid>
                <a:gridCol w="25819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8991">
                  <a:extLst>
                    <a:ext uri="{9D8B030D-6E8A-4147-A177-3AD203B41FA5}">
                      <a16:colId xmlns:a16="http://schemas.microsoft.com/office/drawing/2014/main" val="1394130853"/>
                    </a:ext>
                  </a:extLst>
                </a:gridCol>
                <a:gridCol w="2268991">
                  <a:extLst>
                    <a:ext uri="{9D8B030D-6E8A-4147-A177-3AD203B41FA5}">
                      <a16:colId xmlns:a16="http://schemas.microsoft.com/office/drawing/2014/main" val="1503521997"/>
                    </a:ext>
                  </a:extLst>
                </a:gridCol>
                <a:gridCol w="16430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630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FY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FY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%</a:t>
                      </a:r>
                      <a:r>
                        <a:rPr lang="en-US" sz="1600" baseline="0" dirty="0"/>
                        <a:t> Change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98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Real Estate Taxes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FF0000"/>
                          </a:solidFill>
                        </a:rPr>
                        <a:t>$4,178,427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tx1"/>
                          </a:solidFill>
                        </a:rPr>
                        <a:t>$4,165,175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0.32%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98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Act 511</a:t>
                      </a:r>
                      <a:r>
                        <a:rPr lang="en-US" sz="1600" baseline="0" dirty="0"/>
                        <a:t> Taxes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FF0000"/>
                          </a:solidFill>
                        </a:rPr>
                        <a:t>$3,901,000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tx1"/>
                          </a:solidFill>
                        </a:rPr>
                        <a:t>$3,901,000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961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Business/Non-Business</a:t>
                      </a:r>
                      <a:r>
                        <a:rPr lang="en-US" sz="1600" baseline="0" dirty="0"/>
                        <a:t> Licenses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FF0000"/>
                          </a:solidFill>
                        </a:rPr>
                        <a:t>$905,250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tx1"/>
                          </a:solidFill>
                        </a:rPr>
                        <a:t>$931,350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-2.80%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98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FF0000"/>
                          </a:solidFill>
                        </a:rPr>
                        <a:t>$42,100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tx1"/>
                          </a:solidFill>
                        </a:rPr>
                        <a:t>$42,100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98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Interest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FF0000"/>
                          </a:solidFill>
                        </a:rPr>
                        <a:t>$30,000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tx1"/>
                          </a:solidFill>
                        </a:rPr>
                        <a:t>$30,000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7620096"/>
                  </a:ext>
                </a:extLst>
              </a:tr>
              <a:tr h="32398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Shared Revenues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FF0000"/>
                          </a:solidFill>
                        </a:rPr>
                        <a:t>$118,000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tx1"/>
                          </a:solidFill>
                        </a:rPr>
                        <a:t>$98,000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20.41%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398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Charges for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FF0000"/>
                          </a:solidFill>
                        </a:rPr>
                        <a:t>$5,000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tx1"/>
                          </a:solidFill>
                        </a:rPr>
                        <a:t>$5,000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630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Public Safety &amp; Highway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FF0000"/>
                          </a:solidFill>
                        </a:rPr>
                        <a:t>$347,496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tx1"/>
                          </a:solidFill>
                        </a:rPr>
                        <a:t>$258,346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34.51%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108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Recreation &amp; Culture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FF0000"/>
                          </a:solidFill>
                        </a:rPr>
                        <a:t>$155,600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tx1"/>
                          </a:solidFill>
                        </a:rPr>
                        <a:t>$172,600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-9.85%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398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Misc. Receipts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FF0000"/>
                          </a:solidFill>
                        </a:rPr>
                        <a:t>$396,073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tx1"/>
                          </a:solidFill>
                        </a:rPr>
                        <a:t>$360,170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9.97%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398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Intergov</a:t>
                      </a:r>
                      <a:r>
                        <a:rPr lang="en-US" sz="1600" dirty="0"/>
                        <a:t>. Transfers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FF0000"/>
                          </a:solidFill>
                        </a:rPr>
                        <a:t>$0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tx1"/>
                          </a:solidFill>
                        </a:rPr>
                        <a:t>$50,000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-100%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3987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Totals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$10,078,946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tx1"/>
                          </a:solidFill>
                        </a:rPr>
                        <a:t>$10,013,741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0.65%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345944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Emergency Services Fund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05000"/>
            <a:ext cx="7704667" cy="333281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Includes expenses for:</a:t>
            </a:r>
          </a:p>
          <a:p>
            <a:pPr lvl="1"/>
            <a:r>
              <a:rPr lang="en-US" dirty="0"/>
              <a:t>Allocation to Jefferson Fire Company</a:t>
            </a:r>
          </a:p>
          <a:p>
            <a:pPr lvl="1"/>
            <a:r>
              <a:rPr lang="en-US" dirty="0"/>
              <a:t>Fireman’s Relief Grant to Jefferson Fire Company</a:t>
            </a:r>
          </a:p>
          <a:p>
            <a:pPr lvl="1"/>
            <a:r>
              <a:rPr lang="en-US" dirty="0"/>
              <a:t>Fees associated with fire hydrants in Township</a:t>
            </a:r>
          </a:p>
          <a:p>
            <a:pPr lvl="1"/>
            <a:r>
              <a:rPr lang="en-US" dirty="0"/>
              <a:t>Wages and expenses for Fire Marshal &amp; Deputy Fire Marshal</a:t>
            </a:r>
          </a:p>
          <a:p>
            <a:pPr lvl="1"/>
            <a:r>
              <a:rPr lang="en-US" dirty="0"/>
              <a:t>Volunteer Fire Service Credit Program</a:t>
            </a:r>
          </a:p>
          <a:p>
            <a:pPr lvl="1"/>
            <a:endParaRPr lang="en-US" dirty="0"/>
          </a:p>
          <a:p>
            <a:r>
              <a:rPr lang="en-US" dirty="0"/>
              <a:t>Revenues for fund:</a:t>
            </a:r>
          </a:p>
          <a:p>
            <a:pPr lvl="1"/>
            <a:r>
              <a:rPr lang="en-US" dirty="0"/>
              <a:t>Fireman’s Relief Grant</a:t>
            </a:r>
          </a:p>
          <a:p>
            <a:pPr lvl="1"/>
            <a:r>
              <a:rPr lang="en-US" dirty="0"/>
              <a:t>Transfer from General Fund</a:t>
            </a:r>
          </a:p>
          <a:p>
            <a:pPr lvl="2"/>
            <a:r>
              <a:rPr lang="en-US" dirty="0"/>
              <a:t>Includes Fire Tax Millage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7B154D-1108-4076-83C9-0CA7001931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275996"/>
            <a:ext cx="67056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49886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Emergency Services Fund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6342" y="1664970"/>
            <a:ext cx="4114800" cy="640080"/>
          </a:xfrm>
        </p:spPr>
        <p:txBody>
          <a:bodyPr/>
          <a:lstStyle/>
          <a:p>
            <a:r>
              <a:rPr lang="en-US" dirty="0"/>
              <a:t>Revenues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52801616"/>
              </p:ext>
            </p:extLst>
          </p:nvPr>
        </p:nvGraphicFramePr>
        <p:xfrm>
          <a:off x="838200" y="2438400"/>
          <a:ext cx="3429000" cy="212344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71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Revenue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Real Estate Tax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$189,554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Fireman’s Relief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$106,597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Transfer from General Fund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$94,869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$390,597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752600"/>
            <a:ext cx="3886200" cy="640080"/>
          </a:xfrm>
        </p:spPr>
        <p:txBody>
          <a:bodyPr/>
          <a:lstStyle/>
          <a:p>
            <a:r>
              <a:rPr lang="en-US" dirty="0"/>
              <a:t>Expenses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258723688"/>
              </p:ext>
            </p:extLst>
          </p:nvPr>
        </p:nvGraphicFramePr>
        <p:xfrm>
          <a:off x="4419600" y="2438400"/>
          <a:ext cx="3886200" cy="404368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9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Expense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Salaries &amp;</a:t>
                      </a:r>
                      <a:r>
                        <a:rPr lang="en-US" baseline="0" dirty="0"/>
                        <a:t> Wages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$10,600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Expense-Fire Marshal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$5,000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Volunteer Fire Service 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$15,000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56158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Hydrant Fees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$68,900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Jefferson FC Allocation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$184,500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Jefferson FC Fireman’s Relief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$106,597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$390,597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673213"/>
            <a:ext cx="3216868" cy="180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19067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934AA-D330-483A-BA1D-F8EFE431F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Allocation Increase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B034B-29DE-42B4-9E69-82A41D54AC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FY 2021 Budget recommends an increase to the monthly allocation for Jefferson Fire Company No. 1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Current allotment is $14,375 per month ($172,500 total)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Recommended increase is $1,000 per month ($15,375 per month)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Yearly total of $184,500</a:t>
            </a:r>
          </a:p>
        </p:txBody>
      </p:sp>
    </p:spTree>
    <p:extLst>
      <p:ext uri="{BB962C8B-B14F-4D97-AF65-F5344CB8AC3E}">
        <p14:creationId xmlns:p14="http://schemas.microsoft.com/office/powerpoint/2010/main" val="189223174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8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556680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543800" cy="1609344"/>
          </a:xfrm>
        </p:spPr>
        <p:txBody>
          <a:bodyPr>
            <a:normAutofit/>
          </a:bodyPr>
          <a:lstStyle/>
          <a:p>
            <a:r>
              <a:rPr lang="en-US" dirty="0"/>
              <a:t>Budget Revenues</a:t>
            </a:r>
            <a:br>
              <a:rPr lang="en-US" dirty="0"/>
            </a:br>
            <a:r>
              <a:rPr lang="en-US" dirty="0"/>
              <a:t>General Fund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780866250"/>
              </p:ext>
            </p:extLst>
          </p:nvPr>
        </p:nvGraphicFramePr>
        <p:xfrm>
          <a:off x="750277" y="1761744"/>
          <a:ext cx="78486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72577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19235"/>
            <a:ext cx="7543800" cy="160934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Revenue Sources</a:t>
            </a:r>
            <a:br>
              <a:rPr lang="en-US" dirty="0"/>
            </a:br>
            <a:r>
              <a:rPr lang="en-US" dirty="0"/>
              <a:t>General Fund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765645"/>
            <a:ext cx="8839200" cy="838200"/>
          </a:xfrm>
        </p:spPr>
        <p:txBody>
          <a:bodyPr>
            <a:normAutofit/>
          </a:bodyPr>
          <a:lstStyle/>
          <a:p>
            <a:r>
              <a:rPr lang="en-US" dirty="0"/>
              <a:t>Real Estate Taxes and Act 511 Taxes account for approximately 80% of Township Revenues</a:t>
            </a:r>
          </a:p>
          <a:p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SpPr txBox="1"/>
          <p:nvPr/>
        </p:nvSpPr>
        <p:spPr>
          <a:xfrm>
            <a:off x="8349684" y="3342100"/>
            <a:ext cx="235269" cy="36100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100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3028F238-853E-4ED3-B107-4C16100441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3403364"/>
              </p:ext>
            </p:extLst>
          </p:nvPr>
        </p:nvGraphicFramePr>
        <p:xfrm>
          <a:off x="190500" y="2461632"/>
          <a:ext cx="8648702" cy="3634740"/>
        </p:xfrm>
        <a:graphic>
          <a:graphicData uri="http://schemas.openxmlformats.org/drawingml/2006/table">
            <a:tbl>
              <a:tblPr/>
              <a:tblGrid>
                <a:gridCol w="760837">
                  <a:extLst>
                    <a:ext uri="{9D8B030D-6E8A-4147-A177-3AD203B41FA5}">
                      <a16:colId xmlns:a16="http://schemas.microsoft.com/office/drawing/2014/main" val="4033697650"/>
                    </a:ext>
                  </a:extLst>
                </a:gridCol>
                <a:gridCol w="2484366">
                  <a:extLst>
                    <a:ext uri="{9D8B030D-6E8A-4147-A177-3AD203B41FA5}">
                      <a16:colId xmlns:a16="http://schemas.microsoft.com/office/drawing/2014/main" val="2545134098"/>
                    </a:ext>
                  </a:extLst>
                </a:gridCol>
                <a:gridCol w="776365">
                  <a:extLst>
                    <a:ext uri="{9D8B030D-6E8A-4147-A177-3AD203B41FA5}">
                      <a16:colId xmlns:a16="http://schemas.microsoft.com/office/drawing/2014/main" val="1598718165"/>
                    </a:ext>
                  </a:extLst>
                </a:gridCol>
                <a:gridCol w="776365">
                  <a:extLst>
                    <a:ext uri="{9D8B030D-6E8A-4147-A177-3AD203B41FA5}">
                      <a16:colId xmlns:a16="http://schemas.microsoft.com/office/drawing/2014/main" val="3059519713"/>
                    </a:ext>
                  </a:extLst>
                </a:gridCol>
                <a:gridCol w="776365">
                  <a:extLst>
                    <a:ext uri="{9D8B030D-6E8A-4147-A177-3AD203B41FA5}">
                      <a16:colId xmlns:a16="http://schemas.microsoft.com/office/drawing/2014/main" val="151615558"/>
                    </a:ext>
                  </a:extLst>
                </a:gridCol>
                <a:gridCol w="776365">
                  <a:extLst>
                    <a:ext uri="{9D8B030D-6E8A-4147-A177-3AD203B41FA5}">
                      <a16:colId xmlns:a16="http://schemas.microsoft.com/office/drawing/2014/main" val="1936212587"/>
                    </a:ext>
                  </a:extLst>
                </a:gridCol>
                <a:gridCol w="776365">
                  <a:extLst>
                    <a:ext uri="{9D8B030D-6E8A-4147-A177-3AD203B41FA5}">
                      <a16:colId xmlns:a16="http://schemas.microsoft.com/office/drawing/2014/main" val="477449425"/>
                    </a:ext>
                  </a:extLst>
                </a:gridCol>
                <a:gridCol w="760837">
                  <a:extLst>
                    <a:ext uri="{9D8B030D-6E8A-4147-A177-3AD203B41FA5}">
                      <a16:colId xmlns:a16="http://schemas.microsoft.com/office/drawing/2014/main" val="3351082799"/>
                    </a:ext>
                  </a:extLst>
                </a:gridCol>
                <a:gridCol w="760837">
                  <a:extLst>
                    <a:ext uri="{9D8B030D-6E8A-4147-A177-3AD203B41FA5}">
                      <a16:colId xmlns:a16="http://schemas.microsoft.com/office/drawing/2014/main" val="3054070729"/>
                    </a:ext>
                  </a:extLst>
                </a:gridCol>
              </a:tblGrid>
              <a:tr h="2019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2019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2019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0090516"/>
                  </a:ext>
                </a:extLst>
              </a:tr>
              <a:tr h="2019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G.L. #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Account Title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Budget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Actual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Budget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Actual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Budget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Actual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Budget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7491601"/>
                  </a:ext>
                </a:extLst>
              </a:tr>
              <a:tr h="2019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1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sng" strike="noStrike" dirty="0">
                          <a:effectLst/>
                          <a:latin typeface="Arial" panose="020B0604020202020204" pitchFamily="34" charset="0"/>
                        </a:rPr>
                        <a:t>REVENUES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 12/31/2018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12/31/2019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9/30/2020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8611445"/>
                  </a:ext>
                </a:extLst>
              </a:tr>
              <a:tr h="2019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01.301.100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effectLst/>
                          <a:latin typeface="Arial" panose="020B0604020202020204" pitchFamily="34" charset="0"/>
                        </a:rPr>
                        <a:t>Real Estate Taxes-Current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</a:rPr>
                        <a:t>3,177,901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3,136,285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3,182,723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3,155,459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3,199,090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3,010,685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effectLst/>
                          <a:latin typeface="Arial" panose="020B0604020202020204" pitchFamily="34" charset="0"/>
                        </a:rPr>
                        <a:t>3,209,500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5751616"/>
                  </a:ext>
                </a:extLst>
              </a:tr>
              <a:tr h="2019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01.301.101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effectLst/>
                          <a:latin typeface="Arial" panose="020B0604020202020204" pitchFamily="34" charset="0"/>
                        </a:rPr>
                        <a:t>Real Estate Taxes-Debt-Current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</a:rPr>
                        <a:t>801,096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</a:rPr>
                        <a:t>790,571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</a:rPr>
                        <a:t>802,311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</a:rPr>
                        <a:t>795,439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</a:rPr>
                        <a:t>806,437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758,944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effectLst/>
                          <a:latin typeface="Arial" panose="020B0604020202020204" pitchFamily="34" charset="0"/>
                        </a:rPr>
                        <a:t>809,062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9318258"/>
                  </a:ext>
                </a:extLst>
              </a:tr>
              <a:tr h="2019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01.301.102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effectLst/>
                          <a:latin typeface="Arial" panose="020B0604020202020204" pitchFamily="34" charset="0"/>
                        </a:rPr>
                        <a:t>Real Estate Taxes-Rec-Current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66,206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65,336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66,307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65,739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</a:rPr>
                        <a:t>66,648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</a:rPr>
                        <a:t>62,723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effectLst/>
                          <a:latin typeface="Arial" panose="020B0604020202020204" pitchFamily="34" charset="0"/>
                        </a:rPr>
                        <a:t>66,865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4640347"/>
                  </a:ext>
                </a:extLst>
              </a:tr>
              <a:tr h="2019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01.301.200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effectLst/>
                          <a:latin typeface="Arial" panose="020B0604020202020204" pitchFamily="34" charset="0"/>
                        </a:rPr>
                        <a:t>Real Estate Taxes-Prior Year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25,000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25,000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30,451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25,000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</a:rPr>
                        <a:t>49,710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effectLst/>
                          <a:latin typeface="Arial" panose="020B0604020202020204" pitchFamily="34" charset="0"/>
                        </a:rPr>
                        <a:t>25,000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1294001"/>
                  </a:ext>
                </a:extLst>
              </a:tr>
              <a:tr h="2019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01.301.400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effectLst/>
                          <a:latin typeface="Arial" panose="020B0604020202020204" pitchFamily="34" charset="0"/>
                        </a:rPr>
                        <a:t>Delinquent Real Estate Tax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60,000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60,618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60,000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57,174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60,000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43,599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effectLst/>
                          <a:latin typeface="Arial" panose="020B0604020202020204" pitchFamily="34" charset="0"/>
                        </a:rPr>
                        <a:t>60,000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2129497"/>
                  </a:ext>
                </a:extLst>
              </a:tr>
              <a:tr h="2019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01.301.600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effectLst/>
                          <a:latin typeface="Arial" panose="020B0604020202020204" pitchFamily="34" charset="0"/>
                        </a:rPr>
                        <a:t>Real Estate Tax-Interim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8,000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2,870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8,000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2,776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8,000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10,160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effectLst/>
                          <a:latin typeface="Arial" panose="020B0604020202020204" pitchFamily="34" charset="0"/>
                        </a:rPr>
                        <a:t>8,000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507655"/>
                  </a:ext>
                </a:extLst>
              </a:tr>
              <a:tr h="2019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effectLst/>
                          <a:latin typeface="Arial" panose="020B0604020202020204" pitchFamily="34" charset="0"/>
                        </a:rPr>
                        <a:t>REAL PROPERTY TAXES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4,138,204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4,055,680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4,144,341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4,107,038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4,165,175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3,935,820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effectLst/>
                          <a:latin typeface="Arial" panose="020B0604020202020204" pitchFamily="34" charset="0"/>
                        </a:rPr>
                        <a:t>4,178,427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7122231"/>
                  </a:ext>
                </a:extLst>
              </a:tr>
              <a:tr h="2019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5090888"/>
                  </a:ext>
                </a:extLst>
              </a:tr>
              <a:tr h="2019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01.310.010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effectLst/>
                          <a:latin typeface="Arial" panose="020B0604020202020204" pitchFamily="34" charset="0"/>
                        </a:rPr>
                        <a:t>Per Capita Tax-Current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3,000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737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3,000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1,165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3,000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1,164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effectLst/>
                          <a:latin typeface="Arial" panose="020B0604020202020204" pitchFamily="34" charset="0"/>
                        </a:rPr>
                        <a:t>3,000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7571727"/>
                  </a:ext>
                </a:extLst>
              </a:tr>
              <a:tr h="2019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01.310.020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effectLst/>
                          <a:latin typeface="Arial" panose="020B0604020202020204" pitchFamily="34" charset="0"/>
                        </a:rPr>
                        <a:t>Per Capita Tax-Prior Year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28,000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22,710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28,000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31,269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28,000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27,286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effectLst/>
                          <a:latin typeface="Arial" panose="020B0604020202020204" pitchFamily="34" charset="0"/>
                        </a:rPr>
                        <a:t>28,000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3222914"/>
                  </a:ext>
                </a:extLst>
              </a:tr>
              <a:tr h="2019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01.310.030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effectLst/>
                          <a:latin typeface="Arial" panose="020B0604020202020204" pitchFamily="34" charset="0"/>
                        </a:rPr>
                        <a:t>Per Capita Tax-Delinquent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10,000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17,517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10,000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12,890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10,000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15,563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effectLst/>
                          <a:latin typeface="Arial" panose="020B0604020202020204" pitchFamily="34" charset="0"/>
                        </a:rPr>
                        <a:t>10,000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3197869"/>
                  </a:ext>
                </a:extLst>
              </a:tr>
              <a:tr h="2019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01.310.100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effectLst/>
                          <a:latin typeface="Arial" panose="020B0604020202020204" pitchFamily="34" charset="0"/>
                        </a:rPr>
                        <a:t>Deed Transfer Tax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320,000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407,280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320,000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990,293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320,000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291,572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effectLst/>
                          <a:latin typeface="Arial" panose="020B0604020202020204" pitchFamily="34" charset="0"/>
                        </a:rPr>
                        <a:t>320,000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3053895"/>
                  </a:ext>
                </a:extLst>
              </a:tr>
              <a:tr h="2019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01.310.200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effectLst/>
                          <a:latin typeface="Arial" panose="020B0604020202020204" pitchFamily="34" charset="0"/>
                        </a:rPr>
                        <a:t>Earned Income Tax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3,100,000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3,319,363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3,100,000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3,385,314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3,200,000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2,537,071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effectLst/>
                          <a:latin typeface="Arial" panose="020B0604020202020204" pitchFamily="34" charset="0"/>
                        </a:rPr>
                        <a:t>3,200,000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7050916"/>
                  </a:ext>
                </a:extLst>
              </a:tr>
              <a:tr h="2019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01.310.510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effectLst/>
                          <a:latin typeface="Arial" panose="020B0604020202020204" pitchFamily="34" charset="0"/>
                        </a:rPr>
                        <a:t>LST Tax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340,000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351,086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340,000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351,856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340,000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258,361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effectLst/>
                          <a:latin typeface="Arial" panose="020B0604020202020204" pitchFamily="34" charset="0"/>
                        </a:rPr>
                        <a:t>340,000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3242302"/>
                  </a:ext>
                </a:extLst>
              </a:tr>
              <a:tr h="2019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effectLst/>
                          <a:latin typeface="Arial" panose="020B0604020202020204" pitchFamily="34" charset="0"/>
                        </a:rPr>
                        <a:t>ACT 511 ENABLING TAXES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3,801,000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4,118,693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3,801,000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4,772,786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3,901,000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3,131,016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effectLst/>
                          <a:latin typeface="Arial" panose="020B0604020202020204" pitchFamily="34" charset="0"/>
                        </a:rPr>
                        <a:t>3,901,000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362161"/>
                  </a:ext>
                </a:extLst>
              </a:tr>
            </a:tbl>
          </a:graphicData>
        </a:graphic>
      </p:graphicFrame>
      <p:sp>
        <p:nvSpPr>
          <p:cNvPr id="14" name="TextBox 1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SpPr txBox="1"/>
          <p:nvPr/>
        </p:nvSpPr>
        <p:spPr>
          <a:xfrm>
            <a:off x="6574798" y="3156640"/>
            <a:ext cx="227086" cy="26511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100"/>
          </a:p>
        </p:txBody>
      </p:sp>
      <p:sp>
        <p:nvSpPr>
          <p:cNvPr id="15" name="TextBox 2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SpPr txBox="1"/>
          <p:nvPr/>
        </p:nvSpPr>
        <p:spPr>
          <a:xfrm>
            <a:off x="7068509" y="3845615"/>
            <a:ext cx="227087" cy="26511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2951763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15400" cy="1609344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Budget Expenditures</a:t>
            </a:r>
            <a:br>
              <a:rPr lang="en-US" sz="4800" dirty="0"/>
            </a:br>
            <a:r>
              <a:rPr lang="en-US" sz="4800" dirty="0"/>
              <a:t>General Fund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1027352"/>
              </p:ext>
            </p:extLst>
          </p:nvPr>
        </p:nvGraphicFramePr>
        <p:xfrm>
          <a:off x="457200" y="1678886"/>
          <a:ext cx="8229599" cy="4622330"/>
        </p:xfrm>
        <a:graphic>
          <a:graphicData uri="http://schemas.openxmlformats.org/drawingml/2006/table">
            <a:tbl>
              <a:tblPr firstRow="1" lastRow="1" bandRow="1">
                <a:tableStyleId>{6E25E649-3F16-4E02-A733-19D2CDBF48F0}</a:tableStyleId>
              </a:tblPr>
              <a:tblGrid>
                <a:gridCol w="2507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696">
                  <a:extLst>
                    <a:ext uri="{9D8B030D-6E8A-4147-A177-3AD203B41FA5}">
                      <a16:colId xmlns:a16="http://schemas.microsoft.com/office/drawing/2014/main" val="2720916631"/>
                    </a:ext>
                  </a:extLst>
                </a:gridCol>
                <a:gridCol w="1857696">
                  <a:extLst>
                    <a:ext uri="{9D8B030D-6E8A-4147-A177-3AD203B41FA5}">
                      <a16:colId xmlns:a16="http://schemas.microsoft.com/office/drawing/2014/main" val="448797194"/>
                    </a:ext>
                  </a:extLst>
                </a:gridCol>
                <a:gridCol w="20063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647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Proposed</a:t>
                      </a:r>
                    </a:p>
                    <a:p>
                      <a:pPr algn="ctr"/>
                      <a:r>
                        <a:rPr lang="en-US" dirty="0"/>
                        <a:t>FY 2021</a:t>
                      </a:r>
                      <a:endParaRPr lang="en-US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FY 2020</a:t>
                      </a:r>
                      <a:endParaRPr lang="en-US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Variance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38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Administration</a:t>
                      </a:r>
                      <a:r>
                        <a:rPr lang="en-US" sz="1600" baseline="0" dirty="0"/>
                        <a:t> (Portion)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/>
                        <a:t>$763,889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/>
                        <a:t>$747,596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$16,293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89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Police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/>
                        <a:t>$4,122,230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/>
                        <a:t>$3,941,231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$180,999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89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Building/Zoning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/>
                        <a:t>$143,261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/>
                        <a:t>$142,074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$1,817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089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Health</a:t>
                      </a:r>
                      <a:r>
                        <a:rPr lang="en-US" sz="1600" baseline="0" dirty="0"/>
                        <a:t> &amp; Welfare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/>
                        <a:t>$7,700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/>
                        <a:t>$7,700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38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Public Works (Portion)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/>
                        <a:t>$456,957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/>
                        <a:t>$460,730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-$3,773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089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Recreation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/>
                        <a:t>$542,379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/>
                        <a:t>$540,940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$1,439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5322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Benefits &amp; Insurance (Portion)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/>
                        <a:t>$3,751,360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/>
                        <a:t>$3,938,097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-$186,737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089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Intergov</a:t>
                      </a:r>
                      <a:r>
                        <a:rPr lang="en-US" sz="1600" dirty="0"/>
                        <a:t>. Transfer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/>
                        <a:t>$195,000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/>
                        <a:t>$185,000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$10,000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6555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/>
                        <a:t>$9,982,776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/>
                        <a:t>$9,963,368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$19,408 (0.19%)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3646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382000" cy="1600200"/>
          </a:xfrm>
        </p:spPr>
        <p:txBody>
          <a:bodyPr>
            <a:normAutofit/>
          </a:bodyPr>
          <a:lstStyle/>
          <a:p>
            <a:r>
              <a:rPr lang="en-US" dirty="0"/>
              <a:t>Budget Expenditures</a:t>
            </a:r>
            <a:br>
              <a:rPr lang="en-US" dirty="0"/>
            </a:br>
            <a:r>
              <a:rPr lang="en-US" dirty="0"/>
              <a:t>General Fund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1566361"/>
              </p:ext>
            </p:extLst>
          </p:nvPr>
        </p:nvGraphicFramePr>
        <p:xfrm>
          <a:off x="304800" y="1676400"/>
          <a:ext cx="83820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5485418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15998</TotalTime>
  <Words>3208</Words>
  <Application>Microsoft Office PowerPoint</Application>
  <PresentationFormat>On-screen Show (4:3)</PresentationFormat>
  <Paragraphs>1483</Paragraphs>
  <Slides>53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9" baseType="lpstr">
      <vt:lpstr>Arial</vt:lpstr>
      <vt:lpstr>Bernard MT Condensed</vt:lpstr>
      <vt:lpstr>Calibri</vt:lpstr>
      <vt:lpstr>Calibri Light</vt:lpstr>
      <vt:lpstr>Wingdings</vt:lpstr>
      <vt:lpstr>Retrospect</vt:lpstr>
      <vt:lpstr>FY 2021 Township Budget  </vt:lpstr>
      <vt:lpstr>Township Budget Overview FY 2021 Proposed Budgets</vt:lpstr>
      <vt:lpstr>FY 2021 General Fund   </vt:lpstr>
      <vt:lpstr>Budget Development</vt:lpstr>
      <vt:lpstr>Budget Revenues General Fund</vt:lpstr>
      <vt:lpstr>Budget Revenues General Fund</vt:lpstr>
      <vt:lpstr>Revenue Sources General Fund</vt:lpstr>
      <vt:lpstr>Budget Expenditures General Fund</vt:lpstr>
      <vt:lpstr>Budget Expenditures General Fund</vt:lpstr>
      <vt:lpstr>Budget Revenues vs. Expenditures General Fund</vt:lpstr>
      <vt:lpstr>Budget Revenues vs. Expenditures General Fund</vt:lpstr>
      <vt:lpstr>Impacts to FY 2021 Budget</vt:lpstr>
      <vt:lpstr>Impacts to FY 2021 Budget</vt:lpstr>
      <vt:lpstr>Impacts to FY 2021 Budget </vt:lpstr>
      <vt:lpstr>Impacts to FY 2021 Budget Wage Analysis (General Fund)</vt:lpstr>
      <vt:lpstr>Impacts to FY 2021 Budget Debt Service </vt:lpstr>
      <vt:lpstr>2021 Township Tax Structure</vt:lpstr>
      <vt:lpstr>Property Tax Assessment</vt:lpstr>
      <vt:lpstr>FY 2021 Total Tax Bill *Assumes no tax increase from County* </vt:lpstr>
      <vt:lpstr>PowerPoint Presentation</vt:lpstr>
      <vt:lpstr>Real Estate Tax Bill </vt:lpstr>
      <vt:lpstr>Department Highlights Administration</vt:lpstr>
      <vt:lpstr>Department Highlights Police</vt:lpstr>
      <vt:lpstr>Department Highlights Building &amp; Zoning  Health &amp; Welfare</vt:lpstr>
      <vt:lpstr>Departmental Highlights Public Works</vt:lpstr>
      <vt:lpstr>Departmental Highlights Parks &amp; Recreation</vt:lpstr>
      <vt:lpstr>FY 2021  Sewer Fund</vt:lpstr>
      <vt:lpstr>FY 2021 Sewer Fund </vt:lpstr>
      <vt:lpstr>FY 2021 Sewer Fund Revenues</vt:lpstr>
      <vt:lpstr>FY 2020 Sewer Fund Revenues</vt:lpstr>
      <vt:lpstr>FY 2021 Sewer Fund Expenditures</vt:lpstr>
      <vt:lpstr>FY 2021 Sewer Fund Expenditures</vt:lpstr>
      <vt:lpstr>Sewer Rate Structure</vt:lpstr>
      <vt:lpstr>Largest Cost of Sewer Fund Sewer Treatment Cost FY 2021 $950,000</vt:lpstr>
      <vt:lpstr>PowerPoint Presentation</vt:lpstr>
      <vt:lpstr>Budget Revenues vs Expenditures Sewer Fund</vt:lpstr>
      <vt:lpstr>FY 2021  Golf Fund</vt:lpstr>
      <vt:lpstr>Budget Revenues Golf Fund</vt:lpstr>
      <vt:lpstr>Budget Revenues Golf Fund</vt:lpstr>
      <vt:lpstr>Annual Pass Program  Recommended Elimination</vt:lpstr>
      <vt:lpstr>Budget Expenditures Golf Fund</vt:lpstr>
      <vt:lpstr>Budget Expenditures Highlights Golf Fund</vt:lpstr>
      <vt:lpstr>Budget Revenues vs Expenditures Golf Fund</vt:lpstr>
      <vt:lpstr>PowerPoint Presentation</vt:lpstr>
      <vt:lpstr>PowerPoint Presentation</vt:lpstr>
      <vt:lpstr>FY 2021  Liquid Fuels Fund</vt:lpstr>
      <vt:lpstr>Liquid Fuels Fund</vt:lpstr>
      <vt:lpstr>Liquid Fuels </vt:lpstr>
      <vt:lpstr>FY 2021  Emergency Services Fund</vt:lpstr>
      <vt:lpstr>Emergency Services Fund </vt:lpstr>
      <vt:lpstr>Emergency Services Fund</vt:lpstr>
      <vt:lpstr>Allocation Increase  </vt:lpstr>
      <vt:lpstr>Questions?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 2016 township budget</dc:title>
  <dc:creator>Jason Bobst</dc:creator>
  <cp:lastModifiedBy>Jason Bobst</cp:lastModifiedBy>
  <cp:revision>157</cp:revision>
  <cp:lastPrinted>2020-10-05T15:45:40Z</cp:lastPrinted>
  <dcterms:created xsi:type="dcterms:W3CDTF">2015-11-04T14:07:44Z</dcterms:created>
  <dcterms:modified xsi:type="dcterms:W3CDTF">2020-10-06T14:20:52Z</dcterms:modified>
</cp:coreProperties>
</file>